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0" r:id="rId3"/>
    <p:sldId id="360" r:id="rId4"/>
    <p:sldId id="361" r:id="rId5"/>
    <p:sldId id="362" r:id="rId6"/>
    <p:sldId id="359" r:id="rId7"/>
    <p:sldId id="357" r:id="rId8"/>
    <p:sldId id="358" r:id="rId9"/>
    <p:sldId id="365" r:id="rId10"/>
    <p:sldId id="366" r:id="rId11"/>
    <p:sldId id="367" r:id="rId12"/>
    <p:sldId id="320" r:id="rId13"/>
    <p:sldId id="352" r:id="rId14"/>
  </p:sldIdLst>
  <p:sldSz cx="9144000" cy="5143500" type="screen16x9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inweise" id="{ADFB1C08-B8DD-4D2C-A1C0-D0ADF681D0EE}">
          <p14:sldIdLst>
            <p14:sldId id="256"/>
            <p14:sldId id="340"/>
            <p14:sldId id="360"/>
            <p14:sldId id="361"/>
            <p14:sldId id="362"/>
            <p14:sldId id="359"/>
            <p14:sldId id="357"/>
            <p14:sldId id="358"/>
            <p14:sldId id="365"/>
            <p14:sldId id="366"/>
            <p14:sldId id="367"/>
            <p14:sldId id="320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1">
          <p15:clr>
            <a:srgbClr val="A4A3A4"/>
          </p15:clr>
        </p15:guide>
        <p15:guide id="2" pos="21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8"/>
    <a:srgbClr val="A40000"/>
    <a:srgbClr val="8CB4E4"/>
    <a:srgbClr val="E7E7E7"/>
    <a:srgbClr val="DBE5F1"/>
    <a:srgbClr val="CCE1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96" autoAdjust="0"/>
  </p:normalViewPr>
  <p:slideViewPr>
    <p:cSldViewPr showGuides="1">
      <p:cViewPr varScale="1">
        <p:scale>
          <a:sx n="121" d="100"/>
          <a:sy n="121" d="100"/>
        </p:scale>
        <p:origin x="374" y="72"/>
      </p:cViewPr>
      <p:guideLst>
        <p:guide orient="horz" pos="1121"/>
        <p:guide pos="21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1" d="100"/>
          <a:sy n="91" d="100"/>
        </p:scale>
        <p:origin x="-3096" y="-1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2025-07-02-Rohdaten_Blitzumfrage-Juni2025_komplet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ruene\Desktop\Auswertung%20Umfrage\Umfrage%20final\2025-07-02-Rohdaten%20Blitzumfrage-Juni2025%20-%20Gr&#246;&#223;e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Größe des Betriebs </a:t>
            </a:r>
            <a:r>
              <a:rPr lang="de-DE" sz="1100"/>
              <a:t>nach Beschäftigten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2'!$P$2:$P$4</c:f>
              <c:strCache>
                <c:ptCount val="3"/>
                <c:pt idx="0">
                  <c:v> 1 - 15</c:v>
                </c:pt>
                <c:pt idx="1">
                  <c:v>16 - 50</c:v>
                </c:pt>
                <c:pt idx="2">
                  <c:v>51 oder mehr</c:v>
                </c:pt>
              </c:strCache>
            </c:strRef>
          </c:cat>
          <c:val>
            <c:numRef>
              <c:f>'Frage 2'!$Q$2:$Q$4</c:f>
              <c:numCache>
                <c:formatCode>General</c:formatCode>
                <c:ptCount val="3"/>
                <c:pt idx="0">
                  <c:v>221</c:v>
                </c:pt>
                <c:pt idx="1">
                  <c:v>168</c:v>
                </c:pt>
                <c:pt idx="2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72-4EC7-AF5A-78A1D0ED7AF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45563872"/>
        <c:axId val="645567712"/>
      </c:barChart>
      <c:catAx>
        <c:axId val="64556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45567712"/>
        <c:crosses val="autoZero"/>
        <c:auto val="1"/>
        <c:lblAlgn val="ctr"/>
        <c:lblOffset val="100"/>
        <c:noMultiLvlLbl val="0"/>
      </c:catAx>
      <c:valAx>
        <c:axId val="64556771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4556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/>
              <a:t>Halten Sie die beschlossenen Maßnahmen der Bundesregierung zum Hochlauf der Elektromobilität für ausreichend?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8'!$P$14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8'!$Q$13:$S$13</c:f>
              <c:strCache>
                <c:ptCount val="3"/>
                <c:pt idx="0">
                  <c:v> 1 - 15</c:v>
                </c:pt>
                <c:pt idx="1">
                  <c:v>16 - 50</c:v>
                </c:pt>
                <c:pt idx="2">
                  <c:v>51 oder mehr</c:v>
                </c:pt>
              </c:strCache>
            </c:strRef>
          </c:cat>
          <c:val>
            <c:numRef>
              <c:f>'Frage 8'!$Q$14:$S$14</c:f>
              <c:numCache>
                <c:formatCode>0%</c:formatCode>
                <c:ptCount val="3"/>
                <c:pt idx="0">
                  <c:v>0.24509803921568626</c:v>
                </c:pt>
                <c:pt idx="1">
                  <c:v>0.22388059701492538</c:v>
                </c:pt>
                <c:pt idx="2">
                  <c:v>7.6086956521739135E-2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5-4F8C-951B-D315E934E244}"/>
            </c:ext>
          </c:extLst>
        </c:ser>
        <c:ser>
          <c:idx val="1"/>
          <c:order val="1"/>
          <c:tx>
            <c:strRef>
              <c:f>'Frage 8'!$P$15</c:f>
              <c:strCache>
                <c:ptCount val="1"/>
                <c:pt idx="0">
                  <c:v>Nein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8'!$Q$13:$S$13</c:f>
              <c:strCache>
                <c:ptCount val="3"/>
                <c:pt idx="0">
                  <c:v> 1 - 15</c:v>
                </c:pt>
                <c:pt idx="1">
                  <c:v>16 - 50</c:v>
                </c:pt>
                <c:pt idx="2">
                  <c:v>51 oder mehr</c:v>
                </c:pt>
              </c:strCache>
            </c:strRef>
          </c:cat>
          <c:val>
            <c:numRef>
              <c:f>'Frage 8'!$Q$15:$S$15</c:f>
              <c:numCache>
                <c:formatCode>0%</c:formatCode>
                <c:ptCount val="3"/>
                <c:pt idx="0">
                  <c:v>0.75490196078431371</c:v>
                </c:pt>
                <c:pt idx="1">
                  <c:v>0.81707317073170727</c:v>
                </c:pt>
                <c:pt idx="2">
                  <c:v>0.92391304347826086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15-4F8C-951B-D315E934E24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40102543"/>
        <c:axId val="840079023"/>
      </c:barChart>
      <c:catAx>
        <c:axId val="840102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40079023"/>
        <c:crosses val="autoZero"/>
        <c:auto val="1"/>
        <c:lblAlgn val="ctr"/>
        <c:lblOffset val="100"/>
        <c:noMultiLvlLbl val="0"/>
      </c:catAx>
      <c:valAx>
        <c:axId val="84007902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40102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/>
              <a:t>Welche zusätzlichen Maßnahmen zum Hochlauf der Elektromobilität hätten Sie für sinnvoll empfunden?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'Frage 9'!$AY$17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9'!$AX$18:$AX$23</c:f>
              <c:strCache>
                <c:ptCount val="6"/>
                <c:pt idx="0">
                  <c:v>Staatliche Kaufprämie</c:v>
                </c:pt>
                <c:pt idx="1">
                  <c:v>Social Leasing</c:v>
                </c:pt>
                <c:pt idx="2">
                  <c:v>Schaffung von verbesserter Transparenz bei Ladetarifen</c:v>
                </c:pt>
                <c:pt idx="3">
                  <c:v>Ladegutscheine der Hersteller / des Bundes</c:v>
                </c:pt>
                <c:pt idx="4">
                  <c:v>Strompreissenkungen</c:v>
                </c:pt>
                <c:pt idx="5">
                  <c:v>Verstärkter Ausbau der Ladeinfrastruktur</c:v>
                </c:pt>
              </c:strCache>
            </c:strRef>
          </c:cat>
          <c:val>
            <c:numRef>
              <c:f>'Frage 9'!$AY$18:$AY$23</c:f>
              <c:numCache>
                <c:formatCode>0%</c:formatCode>
                <c:ptCount val="6"/>
                <c:pt idx="0">
                  <c:v>0.15</c:v>
                </c:pt>
                <c:pt idx="1">
                  <c:v>7.0000000000000007E-2</c:v>
                </c:pt>
                <c:pt idx="2">
                  <c:v>0.22</c:v>
                </c:pt>
                <c:pt idx="3">
                  <c:v>0.04</c:v>
                </c:pt>
                <c:pt idx="4">
                  <c:v>0.3</c:v>
                </c:pt>
                <c:pt idx="5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C5-46C0-88A3-CEDF01A83F23}"/>
            </c:ext>
          </c:extLst>
        </c:ser>
        <c:ser>
          <c:idx val="1"/>
          <c:order val="1"/>
          <c:tx>
            <c:strRef>
              <c:f>'Frage 9'!$AZ$17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9'!$AX$18:$AX$23</c:f>
              <c:strCache>
                <c:ptCount val="6"/>
                <c:pt idx="0">
                  <c:v>Staatliche Kaufprämie</c:v>
                </c:pt>
                <c:pt idx="1">
                  <c:v>Social Leasing</c:v>
                </c:pt>
                <c:pt idx="2">
                  <c:v>Schaffung von verbesserter Transparenz bei Ladetarifen</c:v>
                </c:pt>
                <c:pt idx="3">
                  <c:v>Ladegutscheine der Hersteller / des Bundes</c:v>
                </c:pt>
                <c:pt idx="4">
                  <c:v>Strompreissenkungen</c:v>
                </c:pt>
                <c:pt idx="5">
                  <c:v>Verstärkter Ausbau der Ladeinfrastruktur</c:v>
                </c:pt>
              </c:strCache>
            </c:strRef>
          </c:cat>
          <c:val>
            <c:numRef>
              <c:f>'Frage 9'!$AZ$18:$AZ$23</c:f>
              <c:numCache>
                <c:formatCode>0%</c:formatCode>
                <c:ptCount val="6"/>
                <c:pt idx="0">
                  <c:v>0.11</c:v>
                </c:pt>
                <c:pt idx="1">
                  <c:v>0.03</c:v>
                </c:pt>
                <c:pt idx="2">
                  <c:v>0.24</c:v>
                </c:pt>
                <c:pt idx="3">
                  <c:v>7.0000000000000007E-2</c:v>
                </c:pt>
                <c:pt idx="4">
                  <c:v>0.3</c:v>
                </c:pt>
                <c:pt idx="5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C5-46C0-88A3-CEDF01A83F23}"/>
            </c:ext>
          </c:extLst>
        </c:ser>
        <c:ser>
          <c:idx val="2"/>
          <c:order val="2"/>
          <c:tx>
            <c:strRef>
              <c:f>'Frage 9'!$BA$17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9'!$AX$18:$AX$23</c:f>
              <c:strCache>
                <c:ptCount val="6"/>
                <c:pt idx="0">
                  <c:v>Staatliche Kaufprämie</c:v>
                </c:pt>
                <c:pt idx="1">
                  <c:v>Social Leasing</c:v>
                </c:pt>
                <c:pt idx="2">
                  <c:v>Schaffung von verbesserter Transparenz bei Ladetarifen</c:v>
                </c:pt>
                <c:pt idx="3">
                  <c:v>Ladegutscheine der Hersteller / des Bundes</c:v>
                </c:pt>
                <c:pt idx="4">
                  <c:v>Strompreissenkungen</c:v>
                </c:pt>
                <c:pt idx="5">
                  <c:v>Verstärkter Ausbau der Ladeinfrastruktur</c:v>
                </c:pt>
              </c:strCache>
            </c:strRef>
          </c:cat>
          <c:val>
            <c:numRef>
              <c:f>'Frage 9'!$BA$18:$BA$23</c:f>
              <c:numCache>
                <c:formatCode>0%</c:formatCode>
                <c:ptCount val="6"/>
                <c:pt idx="0">
                  <c:v>0.14000000000000001</c:v>
                </c:pt>
                <c:pt idx="1">
                  <c:v>0.03</c:v>
                </c:pt>
                <c:pt idx="2">
                  <c:v>0.21</c:v>
                </c:pt>
                <c:pt idx="3">
                  <c:v>0.03</c:v>
                </c:pt>
                <c:pt idx="4">
                  <c:v>0.32</c:v>
                </c:pt>
                <c:pt idx="5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C5-46C0-88A3-CEDF01A83F2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135744"/>
        <c:axId val="55148224"/>
      </c:barChart>
      <c:catAx>
        <c:axId val="55135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148224"/>
        <c:crosses val="autoZero"/>
        <c:auto val="1"/>
        <c:lblAlgn val="ctr"/>
        <c:lblOffset val="100"/>
        <c:noMultiLvlLbl val="0"/>
      </c:catAx>
      <c:valAx>
        <c:axId val="5514822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13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/>
              <a:t>Aktuelle Geschäftslage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3'!$AL$15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3'!$AK$16:$AK$20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3'!$AL$16:$AL$20</c:f>
              <c:numCache>
                <c:formatCode>0%</c:formatCode>
                <c:ptCount val="5"/>
                <c:pt idx="0">
                  <c:v>6.8181818181818177E-2</c:v>
                </c:pt>
                <c:pt idx="1">
                  <c:v>0.15454545454545454</c:v>
                </c:pt>
                <c:pt idx="2">
                  <c:v>0.43181818181818182</c:v>
                </c:pt>
                <c:pt idx="3">
                  <c:v>0.2818181818181818</c:v>
                </c:pt>
                <c:pt idx="4">
                  <c:v>6.363636363636363E-2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8-49A7-87A7-C44563177510}"/>
            </c:ext>
          </c:extLst>
        </c:ser>
        <c:ser>
          <c:idx val="1"/>
          <c:order val="1"/>
          <c:tx>
            <c:strRef>
              <c:f>'Frage 3'!$AM$15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3'!$AK$16:$AK$20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3'!$AM$16:$AM$20</c:f>
              <c:numCache>
                <c:formatCode>0%</c:formatCode>
                <c:ptCount val="5"/>
                <c:pt idx="0">
                  <c:v>4.1916167664670656E-2</c:v>
                </c:pt>
                <c:pt idx="1">
                  <c:v>0.1497005988023952</c:v>
                </c:pt>
                <c:pt idx="2">
                  <c:v>0.3532934131736527</c:v>
                </c:pt>
                <c:pt idx="3">
                  <c:v>0.3592814371257485</c:v>
                </c:pt>
                <c:pt idx="4">
                  <c:v>9.580838323353294E-2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8-49A7-87A7-C44563177510}"/>
            </c:ext>
          </c:extLst>
        </c:ser>
        <c:ser>
          <c:idx val="2"/>
          <c:order val="2"/>
          <c:tx>
            <c:strRef>
              <c:f>'Frage 3'!$AN$15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3'!$AK$16:$AK$20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3'!$AN$16:$AN$20</c:f>
              <c:numCache>
                <c:formatCode>0%</c:formatCode>
                <c:ptCount val="5"/>
                <c:pt idx="0">
                  <c:v>1.0869565217391304E-2</c:v>
                </c:pt>
                <c:pt idx="1">
                  <c:v>0.14130434782608695</c:v>
                </c:pt>
                <c:pt idx="2">
                  <c:v>0.29347826086956524</c:v>
                </c:pt>
                <c:pt idx="3">
                  <c:v>0.38043478260869568</c:v>
                </c:pt>
                <c:pt idx="4">
                  <c:v>0.17391304347826086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58-49A7-87A7-C4456317751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840111663"/>
        <c:axId val="840107823"/>
      </c:barChart>
      <c:catAx>
        <c:axId val="840111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40107823"/>
        <c:crosses val="autoZero"/>
        <c:auto val="1"/>
        <c:lblAlgn val="ctr"/>
        <c:lblOffset val="100"/>
        <c:noMultiLvlLbl val="0"/>
      </c:catAx>
      <c:valAx>
        <c:axId val="84010782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4011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Umsatzerwartungen für das 2.</a:t>
            </a:r>
            <a:r>
              <a:rPr lang="de-DE" sz="1100" baseline="0" dirty="0"/>
              <a:t> Halbjahr</a:t>
            </a:r>
            <a:endParaRPr lang="de-DE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4'!$AJ$14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4'!$AI$15:$AI$19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4'!$AJ$15:$AJ$19</c:f>
              <c:numCache>
                <c:formatCode>0%</c:formatCode>
                <c:ptCount val="5"/>
                <c:pt idx="0">
                  <c:v>6.7873303167420809E-2</c:v>
                </c:pt>
                <c:pt idx="1">
                  <c:v>0.16289592760180996</c:v>
                </c:pt>
                <c:pt idx="2">
                  <c:v>0.38914027149321267</c:v>
                </c:pt>
                <c:pt idx="3">
                  <c:v>0.33031674208144796</c:v>
                </c:pt>
                <c:pt idx="4">
                  <c:v>4.9773755656108594E-2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0C-4330-B7CA-631083870CFA}"/>
            </c:ext>
          </c:extLst>
        </c:ser>
        <c:ser>
          <c:idx val="1"/>
          <c:order val="1"/>
          <c:tx>
            <c:strRef>
              <c:f>'Frage 4'!$AK$14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4'!$AI$15:$AI$19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4'!$AK$15:$AK$19</c:f>
              <c:numCache>
                <c:formatCode>0%</c:formatCode>
                <c:ptCount val="5"/>
                <c:pt idx="0">
                  <c:v>1.7964071856287425E-2</c:v>
                </c:pt>
                <c:pt idx="1">
                  <c:v>0.16766467065868262</c:v>
                </c:pt>
                <c:pt idx="2">
                  <c:v>0.3712574850299401</c:v>
                </c:pt>
                <c:pt idx="3">
                  <c:v>0.3413173652694611</c:v>
                </c:pt>
                <c:pt idx="4">
                  <c:v>0.10179640718562874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0C-4330-B7CA-631083870CFA}"/>
            </c:ext>
          </c:extLst>
        </c:ser>
        <c:ser>
          <c:idx val="2"/>
          <c:order val="2"/>
          <c:tx>
            <c:strRef>
              <c:f>'Frage 4'!$AL$14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4'!$AI$15:$AI$19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4'!$AL$15:$AL$19</c:f>
              <c:numCache>
                <c:formatCode>0%</c:formatCode>
                <c:ptCount val="5"/>
                <c:pt idx="0">
                  <c:v>2.1739130434782608E-2</c:v>
                </c:pt>
                <c:pt idx="1">
                  <c:v>0.15217391304347827</c:v>
                </c:pt>
                <c:pt idx="2">
                  <c:v>0.28260869565217389</c:v>
                </c:pt>
                <c:pt idx="3">
                  <c:v>0.40217391304347827</c:v>
                </c:pt>
                <c:pt idx="4">
                  <c:v>0.14130434782608695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0C-4330-B7CA-631083870CF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89335711"/>
        <c:axId val="689357311"/>
      </c:barChart>
      <c:catAx>
        <c:axId val="689335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689357311"/>
        <c:crosses val="autoZero"/>
        <c:auto val="1"/>
        <c:lblAlgn val="ctr"/>
        <c:lblOffset val="100"/>
        <c:noMultiLvlLbl val="0"/>
      </c:catAx>
      <c:valAx>
        <c:axId val="6893573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89335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Privatkunden - Rein batterieelektrisch betriebene Fahrzeuge (BEV)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5.1'!$AJ$14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5.1'!$AI$15:$AI$19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5.1'!$AJ$15:$AJ$19</c:f>
              <c:numCache>
                <c:formatCode>0%</c:formatCode>
                <c:ptCount val="5"/>
                <c:pt idx="0">
                  <c:v>2.4242424242424242E-2</c:v>
                </c:pt>
                <c:pt idx="1">
                  <c:v>6.6666666666666666E-2</c:v>
                </c:pt>
                <c:pt idx="2">
                  <c:v>0.18787878787878787</c:v>
                </c:pt>
                <c:pt idx="3">
                  <c:v>0.24848484848484848</c:v>
                </c:pt>
                <c:pt idx="4">
                  <c:v>0.47272727272727272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49-4A6E-B333-DA855249B027}"/>
            </c:ext>
          </c:extLst>
        </c:ser>
        <c:ser>
          <c:idx val="1"/>
          <c:order val="1"/>
          <c:tx>
            <c:strRef>
              <c:f>'Frage 5.1'!$AK$14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5.1'!$AI$15:$AI$19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5.1'!$AK$15:$AK$19</c:f>
              <c:numCache>
                <c:formatCode>0%</c:formatCode>
                <c:ptCount val="5"/>
                <c:pt idx="0">
                  <c:v>3.2467532467532464E-2</c:v>
                </c:pt>
                <c:pt idx="1">
                  <c:v>0.17532467532467533</c:v>
                </c:pt>
                <c:pt idx="2">
                  <c:v>0.19480519480519481</c:v>
                </c:pt>
                <c:pt idx="3">
                  <c:v>0.29870129870129869</c:v>
                </c:pt>
                <c:pt idx="4">
                  <c:v>0.29870129870129869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49-4A6E-B333-DA855249B027}"/>
            </c:ext>
          </c:extLst>
        </c:ser>
        <c:ser>
          <c:idx val="2"/>
          <c:order val="2"/>
          <c:tx>
            <c:strRef>
              <c:f>'Frage 5.1'!$AL$14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5.1'!$AI$15:$AI$19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5.1'!$AL$15:$AL$19</c:f>
              <c:numCache>
                <c:formatCode>0%</c:formatCode>
                <c:ptCount val="5"/>
                <c:pt idx="0">
                  <c:v>6.8965517241379309E-2</c:v>
                </c:pt>
                <c:pt idx="1">
                  <c:v>0.20689655172413793</c:v>
                </c:pt>
                <c:pt idx="2">
                  <c:v>0.14942528735632185</c:v>
                </c:pt>
                <c:pt idx="3">
                  <c:v>0.40229885057471265</c:v>
                </c:pt>
                <c:pt idx="4">
                  <c:v>0.17241379310344829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E49-4A6E-B333-DA855249B02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41805983"/>
        <c:axId val="1741804543"/>
      </c:barChart>
      <c:catAx>
        <c:axId val="174180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41804543"/>
        <c:crosses val="autoZero"/>
        <c:auto val="1"/>
        <c:lblAlgn val="ctr"/>
        <c:lblOffset val="100"/>
        <c:noMultiLvlLbl val="0"/>
      </c:catAx>
      <c:valAx>
        <c:axId val="174180454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741805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Privatkunden - Plug-in-Hybride (PHEV)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5.2'!$AJ$13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5.2'!$AI$14:$AI$18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5.2'!$AJ$14:$AJ$18</c:f>
              <c:numCache>
                <c:formatCode>0%</c:formatCode>
                <c:ptCount val="5"/>
                <c:pt idx="0">
                  <c:v>1.1904761904761904E-2</c:v>
                </c:pt>
                <c:pt idx="1">
                  <c:v>9.5238095238095233E-2</c:v>
                </c:pt>
                <c:pt idx="2">
                  <c:v>0.25595238095238093</c:v>
                </c:pt>
                <c:pt idx="3">
                  <c:v>0.33333333333333331</c:v>
                </c:pt>
                <c:pt idx="4">
                  <c:v>0.30357142857142855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6C-4355-8E1C-0278630D43F1}"/>
            </c:ext>
          </c:extLst>
        </c:ser>
        <c:ser>
          <c:idx val="1"/>
          <c:order val="1"/>
          <c:tx>
            <c:strRef>
              <c:f>'Frage 5.2'!$AK$13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5.2'!$AI$14:$AI$18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5.2'!$AK$14:$AK$18</c:f>
              <c:numCache>
                <c:formatCode>0%</c:formatCode>
                <c:ptCount val="5"/>
                <c:pt idx="0">
                  <c:v>2.5974025974025976E-2</c:v>
                </c:pt>
                <c:pt idx="1">
                  <c:v>0.1038961038961039</c:v>
                </c:pt>
                <c:pt idx="2">
                  <c:v>0.37012987012987014</c:v>
                </c:pt>
                <c:pt idx="3">
                  <c:v>0.27272727272727271</c:v>
                </c:pt>
                <c:pt idx="4">
                  <c:v>0.22727272727272727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6C-4355-8E1C-0278630D43F1}"/>
            </c:ext>
          </c:extLst>
        </c:ser>
        <c:ser>
          <c:idx val="2"/>
          <c:order val="2"/>
          <c:tx>
            <c:strRef>
              <c:f>'Frage 5.2'!$AL$13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5.2'!$AI$14:$AI$18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5.2'!$AL$14:$AL$18</c:f>
              <c:numCache>
                <c:formatCode>0%</c:formatCode>
                <c:ptCount val="5"/>
                <c:pt idx="0">
                  <c:v>6.9767441860465115E-2</c:v>
                </c:pt>
                <c:pt idx="1">
                  <c:v>0.15116279069767441</c:v>
                </c:pt>
                <c:pt idx="2">
                  <c:v>0.2558139534883721</c:v>
                </c:pt>
                <c:pt idx="3">
                  <c:v>0.39534883720930231</c:v>
                </c:pt>
                <c:pt idx="4">
                  <c:v>0.12790697674418605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6C-4355-8E1C-0278630D43F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355297775"/>
        <c:axId val="1355298735"/>
      </c:barChart>
      <c:catAx>
        <c:axId val="135529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55298735"/>
        <c:crosses val="autoZero"/>
        <c:auto val="1"/>
        <c:lblAlgn val="ctr"/>
        <c:lblOffset val="100"/>
        <c:noMultiLvlLbl val="0"/>
      </c:catAx>
      <c:valAx>
        <c:axId val="1355298735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355297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Privatkunden - Benzin- und Dieselfahrzeuge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5.3'!$AI$14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5.3'!$AH$15:$AH$19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5.3'!$AI$15:$AI$19</c:f>
              <c:numCache>
                <c:formatCode>0%</c:formatCode>
                <c:ptCount val="5"/>
                <c:pt idx="0">
                  <c:v>8.2840236686390539E-2</c:v>
                </c:pt>
                <c:pt idx="1">
                  <c:v>0.21301775147928995</c:v>
                </c:pt>
                <c:pt idx="2">
                  <c:v>0.42011834319526625</c:v>
                </c:pt>
                <c:pt idx="3">
                  <c:v>0.17751479289940827</c:v>
                </c:pt>
                <c:pt idx="4">
                  <c:v>0.10650887573964497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1-473D-892B-F71134C5DC86}"/>
            </c:ext>
          </c:extLst>
        </c:ser>
        <c:ser>
          <c:idx val="1"/>
          <c:order val="1"/>
          <c:tx>
            <c:strRef>
              <c:f>'Frage 5.3'!$AJ$14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5.3'!$AH$15:$AH$19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5.3'!$AJ$15:$AJ$19</c:f>
              <c:numCache>
                <c:formatCode>0%</c:formatCode>
                <c:ptCount val="5"/>
                <c:pt idx="0">
                  <c:v>3.2894736842105261E-2</c:v>
                </c:pt>
                <c:pt idx="1">
                  <c:v>0.21052631578947367</c:v>
                </c:pt>
                <c:pt idx="2">
                  <c:v>0.43421052631578949</c:v>
                </c:pt>
                <c:pt idx="3">
                  <c:v>0.27631578947368424</c:v>
                </c:pt>
                <c:pt idx="4">
                  <c:v>4.6052631578947366E-2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11-473D-892B-F71134C5DC86}"/>
            </c:ext>
          </c:extLst>
        </c:ser>
        <c:ser>
          <c:idx val="2"/>
          <c:order val="2"/>
          <c:tx>
            <c:strRef>
              <c:f>'Frage 5.3'!$AK$14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5.3'!$AH$15:$AH$19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5.3'!$AK$15:$AK$19</c:f>
              <c:numCache>
                <c:formatCode>0%</c:formatCode>
                <c:ptCount val="5"/>
                <c:pt idx="0">
                  <c:v>2.2988505747126436E-2</c:v>
                </c:pt>
                <c:pt idx="1">
                  <c:v>0.19540229885057472</c:v>
                </c:pt>
                <c:pt idx="2">
                  <c:v>0.41379310344827586</c:v>
                </c:pt>
                <c:pt idx="3">
                  <c:v>0.31034482758620691</c:v>
                </c:pt>
                <c:pt idx="4">
                  <c:v>5.7471264367816091E-2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1-473D-892B-F71134C5DC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742648079"/>
        <c:axId val="1742649039"/>
      </c:barChart>
      <c:catAx>
        <c:axId val="17426480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42649039"/>
        <c:crosses val="autoZero"/>
        <c:auto val="1"/>
        <c:lblAlgn val="ctr"/>
        <c:lblOffset val="100"/>
        <c:noMultiLvlLbl val="0"/>
      </c:catAx>
      <c:valAx>
        <c:axId val="1742649039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1742648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Gewerbe-/ Flottenkunden - Rein batterieelektrisch betriebene Fahrzeuge (BEV)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6.1'!$AG$16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6.1'!$AF$17:$AF$21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6.1'!$AG$17:$AG$21</c:f>
              <c:numCache>
                <c:formatCode>0%</c:formatCode>
                <c:ptCount val="5"/>
                <c:pt idx="0">
                  <c:v>0</c:v>
                </c:pt>
                <c:pt idx="1">
                  <c:v>4.72972972972973E-2</c:v>
                </c:pt>
                <c:pt idx="2">
                  <c:v>0.26351351351351349</c:v>
                </c:pt>
                <c:pt idx="3">
                  <c:v>0.3108108108108108</c:v>
                </c:pt>
                <c:pt idx="4">
                  <c:v>0.3783783783783784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F1-4C1C-B8C3-A91CE389519B}"/>
            </c:ext>
          </c:extLst>
        </c:ser>
        <c:ser>
          <c:idx val="1"/>
          <c:order val="1"/>
          <c:tx>
            <c:strRef>
              <c:f>'Frage 6.1'!$AH$16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6.1'!$AF$17:$AF$21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6.1'!$AH$17:$AH$21</c:f>
              <c:numCache>
                <c:formatCode>0%</c:formatCode>
                <c:ptCount val="5"/>
                <c:pt idx="0">
                  <c:v>3.2467532467532464E-2</c:v>
                </c:pt>
                <c:pt idx="1">
                  <c:v>0.13636363636363635</c:v>
                </c:pt>
                <c:pt idx="2">
                  <c:v>0.2792207792207792</c:v>
                </c:pt>
                <c:pt idx="3">
                  <c:v>0.30519480519480519</c:v>
                </c:pt>
                <c:pt idx="4">
                  <c:v>0.24675324675324675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F1-4C1C-B8C3-A91CE389519B}"/>
            </c:ext>
          </c:extLst>
        </c:ser>
        <c:ser>
          <c:idx val="2"/>
          <c:order val="2"/>
          <c:tx>
            <c:strRef>
              <c:f>'Frage 6.1'!$AI$16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6.1'!$AF$17:$AF$21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6.1'!$AI$17:$AI$21</c:f>
              <c:numCache>
                <c:formatCode>0%</c:formatCode>
                <c:ptCount val="5"/>
                <c:pt idx="0">
                  <c:v>5.6179775280898875E-2</c:v>
                </c:pt>
                <c:pt idx="1">
                  <c:v>0.16853932584269662</c:v>
                </c:pt>
                <c:pt idx="2">
                  <c:v>0.3146067415730337</c:v>
                </c:pt>
                <c:pt idx="3">
                  <c:v>0.33707865168539325</c:v>
                </c:pt>
                <c:pt idx="4">
                  <c:v>0.12359550561797752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F1-4C1C-B8C3-A91CE389519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092064"/>
        <c:axId val="55082944"/>
      </c:barChart>
      <c:catAx>
        <c:axId val="5509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82944"/>
        <c:crosses val="autoZero"/>
        <c:auto val="1"/>
        <c:lblAlgn val="ctr"/>
        <c:lblOffset val="100"/>
        <c:noMultiLvlLbl val="0"/>
      </c:catAx>
      <c:valAx>
        <c:axId val="550829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092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Gewerbe-/ Flottenkunden - Plug-in-Hybride (PHEV)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6.2'!$AI$15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6.2'!$AH$16:$AH$20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6.2'!$AI$16:$AI$20</c:f>
              <c:numCache>
                <c:formatCode>0%</c:formatCode>
                <c:ptCount val="5"/>
                <c:pt idx="0">
                  <c:v>1.3157894736842105E-2</c:v>
                </c:pt>
                <c:pt idx="1">
                  <c:v>7.2368421052631582E-2</c:v>
                </c:pt>
                <c:pt idx="2">
                  <c:v>0.30263157894736842</c:v>
                </c:pt>
                <c:pt idx="3">
                  <c:v>0.29605263157894735</c:v>
                </c:pt>
                <c:pt idx="4">
                  <c:v>0.31578947368421051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5-48B2-8507-ABFA38233BE7}"/>
            </c:ext>
          </c:extLst>
        </c:ser>
        <c:ser>
          <c:idx val="1"/>
          <c:order val="1"/>
          <c:tx>
            <c:strRef>
              <c:f>'Frage 6.2'!$AJ$15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6.2'!$AH$16:$AH$20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6.2'!$AJ$16:$AJ$20</c:f>
              <c:numCache>
                <c:formatCode>0%</c:formatCode>
                <c:ptCount val="5"/>
                <c:pt idx="0">
                  <c:v>1.9607843137254902E-2</c:v>
                </c:pt>
                <c:pt idx="1">
                  <c:v>0.13725490196078433</c:v>
                </c:pt>
                <c:pt idx="2">
                  <c:v>0.33986928104575165</c:v>
                </c:pt>
                <c:pt idx="3">
                  <c:v>0.30065359477124182</c:v>
                </c:pt>
                <c:pt idx="4">
                  <c:v>0.20261437908496732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5-48B2-8507-ABFA38233BE7}"/>
            </c:ext>
          </c:extLst>
        </c:ser>
        <c:ser>
          <c:idx val="2"/>
          <c:order val="2"/>
          <c:tx>
            <c:strRef>
              <c:f>'Frage 6.2'!$AK$15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6.2'!$AH$16:$AH$20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6.2'!$AK$16:$AK$20</c:f>
              <c:numCache>
                <c:formatCode>0%</c:formatCode>
                <c:ptCount val="5"/>
                <c:pt idx="0">
                  <c:v>5.6818181818181816E-2</c:v>
                </c:pt>
                <c:pt idx="1">
                  <c:v>0.22727272727272727</c:v>
                </c:pt>
                <c:pt idx="2">
                  <c:v>0.30681818181818182</c:v>
                </c:pt>
                <c:pt idx="3">
                  <c:v>0.27272727272727271</c:v>
                </c:pt>
                <c:pt idx="4">
                  <c:v>0.13636363636363635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5-48B2-8507-ABFA38233BE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143904"/>
        <c:axId val="55149664"/>
      </c:barChart>
      <c:catAx>
        <c:axId val="5514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149664"/>
        <c:crosses val="autoZero"/>
        <c:auto val="1"/>
        <c:lblAlgn val="ctr"/>
        <c:lblOffset val="100"/>
        <c:noMultiLvlLbl val="0"/>
      </c:catAx>
      <c:valAx>
        <c:axId val="551496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14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100" dirty="0"/>
              <a:t>Neufahrzeug-Bestellungen von Gewerbe-/ Flottenkunden - Benzin- und Dieselfahrzeuge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'Frage 6.3'!$AH$14</c:f>
              <c:strCache>
                <c:ptCount val="1"/>
                <c:pt idx="0">
                  <c:v> 1 - 15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6.3'!$AG$15:$AG$19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6.3'!$AH$15:$AH$19</c:f>
              <c:numCache>
                <c:formatCode>0%</c:formatCode>
                <c:ptCount val="5"/>
                <c:pt idx="0">
                  <c:v>9.49367088607595E-2</c:v>
                </c:pt>
                <c:pt idx="1">
                  <c:v>0.15189873417721519</c:v>
                </c:pt>
                <c:pt idx="2">
                  <c:v>0.44303797468354428</c:v>
                </c:pt>
                <c:pt idx="3">
                  <c:v>0.20253164556962025</c:v>
                </c:pt>
                <c:pt idx="4">
                  <c:v>0.10759493670886076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8-4875-A2F0-FF5D954736DC}"/>
            </c:ext>
          </c:extLst>
        </c:ser>
        <c:ser>
          <c:idx val="1"/>
          <c:order val="1"/>
          <c:tx>
            <c:strRef>
              <c:f>'Frage 6.3'!$AI$14</c:f>
              <c:strCache>
                <c:ptCount val="1"/>
                <c:pt idx="0">
                  <c:v>16 - 50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6.3'!$AG$15:$AG$19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6.3'!$AI$15:$AI$19</c:f>
              <c:numCache>
                <c:formatCode>0%</c:formatCode>
                <c:ptCount val="5"/>
                <c:pt idx="0">
                  <c:v>2.5974025974025976E-2</c:v>
                </c:pt>
                <c:pt idx="1">
                  <c:v>0.17532467532467533</c:v>
                </c:pt>
                <c:pt idx="2">
                  <c:v>0.42857142857142855</c:v>
                </c:pt>
                <c:pt idx="3">
                  <c:v>0.25324675324675322</c:v>
                </c:pt>
                <c:pt idx="4">
                  <c:v>0.11688311688311688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88-4875-A2F0-FF5D954736DC}"/>
            </c:ext>
          </c:extLst>
        </c:ser>
        <c:ser>
          <c:idx val="2"/>
          <c:order val="2"/>
          <c:tx>
            <c:strRef>
              <c:f>'Frage 6.3'!$AJ$14</c:f>
              <c:strCache>
                <c:ptCount val="1"/>
                <c:pt idx="0">
                  <c:v>51 oder mehr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'Frage 6.3'!$AG$15:$AG$19</c:f>
              <c:strCache>
                <c:ptCount val="5"/>
                <c:pt idx="0">
                  <c:v>Besser</c:v>
                </c:pt>
                <c:pt idx="1">
                  <c:v>Eher besser</c:v>
                </c:pt>
                <c:pt idx="2">
                  <c:v>Gleich</c:v>
                </c:pt>
                <c:pt idx="3">
                  <c:v>Eher schlechter</c:v>
                </c:pt>
                <c:pt idx="4">
                  <c:v>Schlechter</c:v>
                </c:pt>
              </c:strCache>
            </c:strRef>
          </c:cat>
          <c:val>
            <c:numRef>
              <c:f>'Frage 6.3'!$AJ$15:$AJ$19</c:f>
              <c:numCache>
                <c:formatCode>0%</c:formatCode>
                <c:ptCount val="5"/>
                <c:pt idx="0">
                  <c:v>2.2727272727272728E-2</c:v>
                </c:pt>
                <c:pt idx="1">
                  <c:v>0.11363636363636363</c:v>
                </c:pt>
                <c:pt idx="2">
                  <c:v>0.45454545454545453</c:v>
                </c:pt>
                <c:pt idx="3">
                  <c:v>0.36363636363636365</c:v>
                </c:pt>
                <c:pt idx="4">
                  <c:v>4.5454545454545456E-2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88-4875-A2F0-FF5D954736D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5113664"/>
        <c:axId val="55101184"/>
      </c:barChart>
      <c:catAx>
        <c:axId val="5511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101184"/>
        <c:crosses val="autoZero"/>
        <c:auto val="1"/>
        <c:lblAlgn val="ctr"/>
        <c:lblOffset val="100"/>
        <c:noMultiLvlLbl val="0"/>
      </c:catAx>
      <c:valAx>
        <c:axId val="5510118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511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E3899-4838-4D3C-9CB3-73BC466385AF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F40C2-E78C-4A87-A492-6503137E41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2042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33969-BAA5-4E78-809C-AFB428ED4D4F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E7E85-3915-4B7A-8610-AE0B0EC9A9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9395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AE7E85-3915-4B7A-8610-AE0B0EC9A915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835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8" y="0"/>
            <a:ext cx="9146728" cy="514350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9631"/>
            <a:ext cx="8606519" cy="1302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699542"/>
            <a:ext cx="9144000" cy="922089"/>
          </a:xfrm>
          <a:noFill/>
        </p:spPr>
        <p:txBody>
          <a:bodyPr lIns="1026000" tIns="64800" rIns="360000" anchor="t" anchorCtr="0">
            <a:normAutofit/>
          </a:bodyPr>
          <a:lstStyle>
            <a:lvl1pPr marL="0" indent="0" algn="l">
              <a:tabLst/>
              <a:defRPr lang="de-DE" sz="3000" cap="none" baseline="0" smtClean="0">
                <a:solidFill>
                  <a:schemeClr val="bg1"/>
                </a:solidFill>
                <a:effectLst/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de-DE" dirty="0"/>
              <a:t>Herzlich willkommen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0" y="1986668"/>
            <a:ext cx="8868890" cy="585082"/>
          </a:xfrm>
        </p:spPr>
        <p:txBody>
          <a:bodyPr lIns="1026000" rIns="360000" anchor="ctr">
            <a:noAutofit/>
          </a:bodyPr>
          <a:lstStyle>
            <a:lvl1pPr marL="0" indent="0" algn="l">
              <a:buNone/>
              <a:defRPr sz="3900" b="0" baseline="0">
                <a:solidFill>
                  <a:srgbClr val="0064A8"/>
                </a:solidFill>
                <a:latin typeface="Calibri" panose="020F0502020204030204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Thema des Vortrages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18862"/>
            <a:ext cx="6084888" cy="380680"/>
          </a:xfrm>
        </p:spPr>
        <p:txBody>
          <a:bodyPr lIns="1026000" tIns="126000" anchor="t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Deutsches Kraftfahrzeuggewerbe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2526344"/>
            <a:ext cx="8873689" cy="675717"/>
          </a:xfrm>
        </p:spPr>
        <p:txBody>
          <a:bodyPr lIns="1026000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Unterpunkte</a:t>
            </a:r>
          </a:p>
        </p:txBody>
      </p:sp>
      <p:pic>
        <p:nvPicPr>
          <p:cNvPr id="12" name="Bild 11" descr="ZDK_Kollektivmarke_2011_3D_rgb_offic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342" y="4136876"/>
            <a:ext cx="766688" cy="7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0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3CC5FAA1-FF16-4C2F-8302-F4B6D18039C3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792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89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-2728" y="524769"/>
            <a:ext cx="3494608" cy="648071"/>
          </a:xfrm>
        </p:spPr>
        <p:txBody>
          <a:bodyPr lIns="90000" tIns="0" anchor="t" anchorCtr="0"/>
          <a:lstStyle>
            <a:lvl1pPr algn="l">
              <a:defRPr sz="2000" b="1"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524768"/>
            <a:ext cx="5317430" cy="4212468"/>
          </a:xfr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>
              <a:spcBef>
                <a:spcPts val="600"/>
              </a:spcBef>
              <a:defRPr sz="2600"/>
            </a:lvl2pPr>
            <a:lvl3pPr>
              <a:spcBef>
                <a:spcPts val="600"/>
              </a:spcBef>
              <a:defRPr sz="2400"/>
            </a:lvl3pPr>
            <a:lvl4pPr>
              <a:spcBef>
                <a:spcPts val="600"/>
              </a:spcBef>
              <a:defRPr sz="2200"/>
            </a:lvl4pPr>
            <a:lvl5pPr>
              <a:spcBef>
                <a:spcPts val="600"/>
              </a:spcBef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11601" y="1189583"/>
            <a:ext cx="2480280" cy="35476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703FA8BD-033D-44D9-AABE-3C93D254A0B7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0" y="1190179"/>
            <a:ext cx="1011600" cy="3547057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405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75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08872" y="3757296"/>
            <a:ext cx="7883609" cy="425054"/>
          </a:xfrm>
        </p:spPr>
        <p:txBody>
          <a:bodyPr lIns="90000" anchor="ctr"/>
          <a:lstStyle>
            <a:lvl1pPr algn="l">
              <a:defRPr sz="2000" b="1" baseline="0">
                <a:solidFill>
                  <a:srgbClr val="0064A8"/>
                </a:solidFill>
              </a:defRPr>
            </a:lvl1pPr>
          </a:lstStyle>
          <a:p>
            <a:r>
              <a:rPr lang="de-DE" dirty="0"/>
              <a:t>Bildunterschrift oder Überschrift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008873" y="519522"/>
            <a:ext cx="7883608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08872" y="4182349"/>
            <a:ext cx="7883609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FF482BA9-6A49-48A9-B066-336AFF608283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-2728" y="519703"/>
            <a:ext cx="1011600" cy="3086105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4057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31587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5487"/>
            <a:ext cx="8897242" cy="115688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1352370"/>
            <a:ext cx="8897242" cy="3487631"/>
          </a:xfrm>
        </p:spPr>
        <p:txBody>
          <a:bodyPr vert="eaVert"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F416D677-7D48-4AA0-BE8E-CE0364568533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8818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43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len Dank für Ihre Aufmerksamkeit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8" y="0"/>
            <a:ext cx="9146728" cy="51435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9631"/>
            <a:ext cx="8606519" cy="1302000"/>
          </a:xfrm>
          <a:prstGeom prst="rect">
            <a:avLst/>
          </a:prstGeom>
        </p:spPr>
      </p:pic>
      <p:sp>
        <p:nvSpPr>
          <p:cNvPr id="8" name="Textfeld 7"/>
          <p:cNvSpPr txBox="1"/>
          <p:nvPr userDrawn="1"/>
        </p:nvSpPr>
        <p:spPr>
          <a:xfrm>
            <a:off x="-4799" y="319631"/>
            <a:ext cx="6161503" cy="1302000"/>
          </a:xfrm>
          <a:prstGeom prst="rect">
            <a:avLst/>
          </a:prstGeom>
          <a:noFill/>
        </p:spPr>
        <p:txBody>
          <a:bodyPr wrap="square" lIns="1026000" rtlCol="0" anchor="ctr" anchorCtr="0">
            <a:noAutofit/>
          </a:bodyPr>
          <a:lstStyle/>
          <a:p>
            <a:pPr algn="l"/>
            <a:r>
              <a:rPr lang="de-DE" sz="3000" b="0" baseline="0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Vielen Dank</a:t>
            </a:r>
          </a:p>
          <a:p>
            <a:pPr algn="l"/>
            <a:r>
              <a:rPr lang="de-DE" sz="3000" b="0" baseline="0" dirty="0">
                <a:solidFill>
                  <a:schemeClr val="bg1"/>
                </a:solidFill>
                <a:latin typeface="Calibri" panose="020F0502020204030204" pitchFamily="34" charset="0"/>
                <a:cs typeface="Arial" pitchFamily="34" charset="0"/>
              </a:rPr>
              <a:t>für Ihre Aufmerksamkeit</a:t>
            </a:r>
          </a:p>
        </p:txBody>
      </p:sp>
      <p:pic>
        <p:nvPicPr>
          <p:cNvPr id="6" name="Bild 5" descr="ZDK_Kollektivmarke_2011_3D_rgb_office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342" y="4136876"/>
            <a:ext cx="766688" cy="7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65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sprech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8" y="0"/>
            <a:ext cx="9146728" cy="51435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9631"/>
            <a:ext cx="8606519" cy="1302000"/>
          </a:xfrm>
          <a:prstGeom prst="rect">
            <a:avLst/>
          </a:prstGeom>
        </p:spPr>
      </p:pic>
      <p:sp>
        <p:nvSpPr>
          <p:cNvPr id="13" name="Titel 1"/>
          <p:cNvSpPr>
            <a:spLocks noGrp="1"/>
          </p:cNvSpPr>
          <p:nvPr>
            <p:ph type="title" hasCustomPrompt="1"/>
          </p:nvPr>
        </p:nvSpPr>
        <p:spPr>
          <a:xfrm>
            <a:off x="1" y="319631"/>
            <a:ext cx="8897241" cy="1302000"/>
          </a:xfrm>
        </p:spPr>
        <p:txBody>
          <a:bodyPr anchor="ctr"/>
          <a:lstStyle>
            <a:lvl1pPr algn="l">
              <a:defRPr sz="2800" b="0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Ihr Kontakt: Vorname Nachname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936000" y="2074956"/>
            <a:ext cx="1583903" cy="2088232"/>
          </a:xfr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Foto des Ansprechpartners</a:t>
            </a:r>
          </a:p>
        </p:txBody>
      </p:sp>
      <p:sp>
        <p:nvSpPr>
          <p:cNvPr id="15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2771801" y="2074956"/>
            <a:ext cx="6125442" cy="2088232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Zentralverband Deutsches Kraftfahrzeuggewerbe e.V.</a:t>
            </a:r>
            <a:br>
              <a:rPr lang="de-DE" dirty="0"/>
            </a:br>
            <a:r>
              <a:rPr lang="de-DE" dirty="0"/>
              <a:t>Abteilung</a:t>
            </a:r>
            <a:br>
              <a:rPr lang="de-DE" dirty="0"/>
            </a:br>
            <a:r>
              <a:rPr lang="de-DE" dirty="0"/>
              <a:t>Franz-Lohe-</a:t>
            </a:r>
            <a:r>
              <a:rPr lang="de-DE" dirty="0" err="1"/>
              <a:t>Strasse</a:t>
            </a:r>
            <a:r>
              <a:rPr lang="de-DE" dirty="0"/>
              <a:t> 21</a:t>
            </a:r>
            <a:br>
              <a:rPr lang="de-DE" dirty="0"/>
            </a:br>
            <a:r>
              <a:rPr lang="de-DE" dirty="0"/>
              <a:t>53129 Bonn</a:t>
            </a:r>
            <a:br>
              <a:rPr lang="de-DE" dirty="0"/>
            </a:br>
            <a:br>
              <a:rPr lang="de-DE" dirty="0"/>
            </a:br>
            <a:r>
              <a:rPr lang="de-DE" dirty="0"/>
              <a:t>Telefon:	+49-228-9127-0</a:t>
            </a:r>
            <a:br>
              <a:rPr lang="de-DE" dirty="0"/>
            </a:br>
            <a:r>
              <a:rPr lang="de-DE" dirty="0"/>
              <a:t>E-Mail:	zdk@kfzgewerbe.de</a:t>
            </a:r>
            <a:br>
              <a:rPr lang="de-DE" dirty="0"/>
            </a:br>
            <a:r>
              <a:rPr lang="de-DE" dirty="0"/>
              <a:t>Internet:	www.kfzgewerbe.de</a:t>
            </a:r>
          </a:p>
        </p:txBody>
      </p:sp>
    </p:spTree>
    <p:extLst>
      <p:ext uri="{BB962C8B-B14F-4D97-AF65-F5344CB8AC3E}">
        <p14:creationId xmlns:p14="http://schemas.microsoft.com/office/powerpoint/2010/main" val="89548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5487"/>
            <a:ext cx="8892000" cy="114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Inhaltsverzeichnis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08000" y="1353600"/>
            <a:ext cx="7883999" cy="3355200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 algn="r">
              <a:defRPr sz="800"/>
            </a:lvl1pPr>
          </a:lstStyle>
          <a:p>
            <a:fld id="{42D5FA76-7091-4F9E-93A7-C10463E5C5F2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388424" y="4972051"/>
            <a:ext cx="50405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839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4400"/>
            <a:ext cx="8892000" cy="1144800"/>
          </a:xfrm>
          <a:noFill/>
        </p:spPr>
        <p:txBody>
          <a:bodyPr/>
          <a:lstStyle>
            <a:lvl1pPr>
              <a:defRPr cap="none"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08000" y="1353600"/>
            <a:ext cx="7884000" cy="3355200"/>
          </a:xfrm>
        </p:spPr>
        <p:txBody>
          <a:bodyPr/>
          <a:lstStyle>
            <a:lvl1pPr>
              <a:spcBef>
                <a:spcPts val="600"/>
              </a:spcBef>
              <a:buClr>
                <a:srgbClr val="0064A8"/>
              </a:buClr>
              <a:defRPr>
                <a:solidFill>
                  <a:srgbClr val="0064A8"/>
                </a:solidFill>
              </a:defRPr>
            </a:lvl1pPr>
            <a:lvl2pPr>
              <a:spcBef>
                <a:spcPts val="600"/>
              </a:spcBef>
              <a:buClr>
                <a:srgbClr val="0064A8"/>
              </a:buClr>
              <a:defRPr>
                <a:solidFill>
                  <a:srgbClr val="0064A8"/>
                </a:solidFill>
              </a:defRPr>
            </a:lvl2pPr>
            <a:lvl3pPr>
              <a:spcBef>
                <a:spcPts val="600"/>
              </a:spcBef>
              <a:buClr>
                <a:srgbClr val="0064A8"/>
              </a:buClr>
              <a:defRPr>
                <a:solidFill>
                  <a:srgbClr val="0064A8"/>
                </a:solidFill>
              </a:defRPr>
            </a:lvl3pPr>
            <a:lvl4pPr>
              <a:spcBef>
                <a:spcPts val="600"/>
              </a:spcBef>
              <a:buClr>
                <a:srgbClr val="0064A8"/>
              </a:buClr>
              <a:defRPr>
                <a:solidFill>
                  <a:srgbClr val="0064A8"/>
                </a:solidFill>
              </a:defRPr>
            </a:lvl4pPr>
            <a:lvl5pPr>
              <a:spcBef>
                <a:spcPts val="600"/>
              </a:spcBef>
              <a:buClr>
                <a:srgbClr val="0064A8"/>
              </a:buClr>
              <a:defRPr>
                <a:solidFill>
                  <a:srgbClr val="0064A8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-2728" y="1353600"/>
            <a:ext cx="1010728" cy="3355200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 algn="r">
              <a:defRPr sz="800">
                <a:solidFill>
                  <a:srgbClr val="0064A8"/>
                </a:solidFill>
              </a:defRPr>
            </a:lvl1pPr>
          </a:lstStyle>
          <a:p>
            <a:fld id="{C11053E4-D684-4F39-B156-7E1116844C51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3576" cy="170858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0064A8"/>
                </a:solidFill>
              </a:defRPr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59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wiederholte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4400"/>
            <a:ext cx="8892000" cy="259538"/>
          </a:xfrm>
        </p:spPr>
        <p:txBody>
          <a:bodyPr tIns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cap="none" baseline="0">
                <a:solidFill>
                  <a:srgbClr val="0064A8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1601" y="699542"/>
            <a:ext cx="7880400" cy="4014021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 algn="r">
              <a:defRPr sz="800"/>
            </a:lvl1pPr>
          </a:lstStyle>
          <a:p>
            <a:fld id="{0C35B4EB-907C-4095-B98D-3607F907A4E9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0" y="699542"/>
            <a:ext cx="1011600" cy="4014021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357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6971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1601" y="698399"/>
            <a:ext cx="7880400" cy="4015163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92B4024-6B00-42A5-B205-15ED1B4A5FFC}" type="datetime1">
              <a:rPr lang="de-DE" sz="800" smtClean="0"/>
              <a:t>12.08.2025</a:t>
            </a:fld>
            <a:endParaRPr lang="de-DE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0" y="698400"/>
            <a:ext cx="1011601" cy="4015162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3577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699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8" y="0"/>
            <a:ext cx="9146728" cy="51435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96392"/>
            <a:ext cx="8606519" cy="1302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" y="3305176"/>
            <a:ext cx="9143999" cy="1021556"/>
          </a:xfrm>
        </p:spPr>
        <p:txBody>
          <a:bodyPr anchor="t"/>
          <a:lstStyle>
            <a:lvl1pPr algn="l">
              <a:defRPr sz="4000" b="0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-2728" y="2031691"/>
            <a:ext cx="9111232" cy="1125140"/>
          </a:xfrm>
        </p:spPr>
        <p:txBody>
          <a:bodyPr lIns="1026000" anchor="b"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 algn="r">
              <a:defRPr sz="800"/>
            </a:lvl1pPr>
          </a:lstStyle>
          <a:p>
            <a:fld id="{9A95B2BB-A70B-432D-A2C1-34CD4A8F10EE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114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5487"/>
            <a:ext cx="8892480" cy="114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11600" y="1352370"/>
            <a:ext cx="3816424" cy="3242252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600"/>
              </a:spcBef>
              <a:defRPr sz="2200"/>
            </a:lvl2pPr>
            <a:lvl3pPr>
              <a:spcBef>
                <a:spcPts val="600"/>
              </a:spcBef>
              <a:defRPr sz="2000"/>
            </a:lvl3pPr>
            <a:lvl4pPr>
              <a:spcBef>
                <a:spcPts val="600"/>
              </a:spcBef>
              <a:defRPr sz="2200"/>
            </a:lvl4pPr>
            <a:lvl5pPr>
              <a:spcBef>
                <a:spcPts val="6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50694" y="1352369"/>
            <a:ext cx="3841786" cy="3242253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600"/>
              </a:spcBef>
              <a:defRPr sz="2200"/>
            </a:lvl2pPr>
            <a:lvl3pPr>
              <a:spcBef>
                <a:spcPts val="600"/>
              </a:spcBef>
              <a:defRPr sz="2000"/>
            </a:lvl3pPr>
            <a:lvl4pPr>
              <a:spcBef>
                <a:spcPts val="600"/>
              </a:spcBef>
              <a:defRPr sz="2200"/>
            </a:lvl4pPr>
            <a:lvl5pPr>
              <a:spcBef>
                <a:spcPts val="6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060C90F2-7156-41BA-8684-33A9EDA895B5}" type="datetime1">
              <a:rPr lang="de-DE" smtClean="0"/>
              <a:t>12.08.2025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0" y="1352370"/>
            <a:ext cx="1011600" cy="3487631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 hasCustomPrompt="1"/>
          </p:nvPr>
        </p:nvSpPr>
        <p:spPr>
          <a:xfrm>
            <a:off x="1011873" y="4623977"/>
            <a:ext cx="3816151" cy="216024"/>
          </a:xfrm>
        </p:spPr>
        <p:txBody>
          <a:bodyPr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2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47147" y="4623978"/>
            <a:ext cx="3816151" cy="216024"/>
          </a:xfrm>
        </p:spPr>
        <p:txBody>
          <a:bodyPr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474874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797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5487"/>
            <a:ext cx="8897242" cy="114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600" y="1352370"/>
            <a:ext cx="3816424" cy="47982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11600" y="1832192"/>
            <a:ext cx="3816424" cy="2762429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600"/>
              </a:spcBef>
              <a:defRPr sz="2200"/>
            </a:lvl2pPr>
            <a:lvl3pPr>
              <a:spcBef>
                <a:spcPts val="600"/>
              </a:spcBef>
              <a:defRPr sz="2000"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50968" y="1367670"/>
            <a:ext cx="3846274" cy="479822"/>
          </a:xfrm>
        </p:spPr>
        <p:txBody>
          <a:bodyPr anchor="ctr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50968" y="1832192"/>
            <a:ext cx="3846274" cy="2762430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600"/>
              </a:spcBef>
              <a:defRPr sz="2200"/>
            </a:lvl2pPr>
            <a:lvl3pPr>
              <a:spcBef>
                <a:spcPts val="600"/>
              </a:spcBef>
              <a:defRPr sz="2000"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0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331B3699-F86F-4F0E-97A2-A092F240B80F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0" y="1352370"/>
            <a:ext cx="1011600" cy="3487632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2" name="Textplatzhalter 2"/>
          <p:cNvSpPr>
            <a:spLocks noGrp="1"/>
          </p:cNvSpPr>
          <p:nvPr>
            <p:ph type="body" idx="14" hasCustomPrompt="1"/>
          </p:nvPr>
        </p:nvSpPr>
        <p:spPr>
          <a:xfrm>
            <a:off x="1011600" y="4623978"/>
            <a:ext cx="3816151" cy="216024"/>
          </a:xfrm>
        </p:spPr>
        <p:txBody>
          <a:bodyPr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idx="15" hasCustomPrompt="1"/>
          </p:nvPr>
        </p:nvSpPr>
        <p:spPr>
          <a:xfrm>
            <a:off x="5058898" y="4623978"/>
            <a:ext cx="3816151" cy="216024"/>
          </a:xfrm>
        </p:spPr>
        <p:txBody>
          <a:bodyPr anchor="b">
            <a:normAutofit/>
          </a:bodyPr>
          <a:lstStyle>
            <a:lvl1pPr marL="0" indent="0" algn="l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8388424" y="4972051"/>
            <a:ext cx="50792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322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195487"/>
            <a:ext cx="8897242" cy="11448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e-DE" dirty="0"/>
              <a:t>Überschrift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-2728" y="4972051"/>
            <a:ext cx="1011600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77E01027-069C-4D28-88C6-8E5C252DD084}" type="datetime1">
              <a:rPr lang="de-DE" smtClean="0"/>
              <a:t>12.08.2025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011600" y="4972051"/>
            <a:ext cx="6984503" cy="170858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0064A8"/>
                </a:solidFill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-2728" y="1371242"/>
            <a:ext cx="1011600" cy="3468760"/>
          </a:xfrm>
        </p:spPr>
        <p:txBody>
          <a:bodyPr anchor="b">
            <a:normAutofit/>
          </a:bodyPr>
          <a:lstStyle>
            <a:lvl1pPr marL="0" indent="0" algn="r">
              <a:spcBef>
                <a:spcPts val="600"/>
              </a:spcBef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Quelle: 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72051"/>
            <a:ext cx="507926" cy="170858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020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195487"/>
            <a:ext cx="8868891" cy="1144800"/>
          </a:xfrm>
          <a:prstGeom prst="rect">
            <a:avLst/>
          </a:prstGeom>
          <a:noFill/>
        </p:spPr>
        <p:txBody>
          <a:bodyPr vert="horz" lIns="1026000" tIns="108000" rIns="91440" bIns="45720" rtlCol="0" anchor="t" anchorCtr="0">
            <a:noAutofit/>
          </a:bodyPr>
          <a:lstStyle/>
          <a:p>
            <a:r>
              <a:rPr lang="de-DE" dirty="0"/>
              <a:t>Überschrift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08000" y="1352372"/>
            <a:ext cx="7860891" cy="3354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4965176"/>
            <a:ext cx="1011600" cy="170858"/>
          </a:xfrm>
          <a:prstGeom prst="rect">
            <a:avLst/>
          </a:prstGeom>
        </p:spPr>
        <p:txBody>
          <a:bodyPr anchor="ctr" anchorCtr="0"/>
          <a:lstStyle>
            <a:lvl1pPr algn="r">
              <a:defRPr sz="800">
                <a:solidFill>
                  <a:srgbClr val="0064A8"/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fld id="{ADF584A7-085E-46A3-A2C8-42CA0CA48362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11600" y="4965176"/>
            <a:ext cx="6984503" cy="170858"/>
          </a:xfrm>
          <a:prstGeom prst="rect">
            <a:avLst/>
          </a:prstGeom>
        </p:spPr>
        <p:txBody>
          <a:bodyPr anchor="ctr" anchorCtr="0"/>
          <a:lstStyle>
            <a:lvl1pPr algn="l">
              <a:defRPr sz="800">
                <a:solidFill>
                  <a:srgbClr val="0064A8"/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388424" y="4965176"/>
            <a:ext cx="480467" cy="170858"/>
          </a:xfrm>
          <a:prstGeom prst="rect">
            <a:avLst/>
          </a:prstGeom>
        </p:spPr>
        <p:txBody>
          <a:bodyPr anchor="ctr" anchorCtr="0"/>
          <a:lstStyle>
            <a:lvl1pPr algn="r">
              <a:defRPr sz="800">
                <a:solidFill>
                  <a:srgbClr val="0064A8"/>
                </a:solidFill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fld id="{25F757BC-D9B8-4EAC-93CC-EAD57073D4BC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9" name="Bild 8" descr="ZDK_Kollektivmarke_2011_3D_rgb_office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342" y="4136876"/>
            <a:ext cx="766688" cy="76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79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64" r:id="rId4"/>
    <p:sldLayoutId id="2147483663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61" r:id="rId14"/>
    <p:sldLayoutId id="2147483660" r:id="rId15"/>
  </p:sldLayoutIdLst>
  <p:hf hdr="0"/>
  <p:txStyles>
    <p:titleStyle>
      <a:lvl1pPr algn="l" defTabSz="914400" rtl="0" eaLnBrk="1" latinLnBrk="0" hangingPunct="1">
        <a:lnSpc>
          <a:spcPts val="3900"/>
        </a:lnSpc>
        <a:spcBef>
          <a:spcPct val="0"/>
        </a:spcBef>
        <a:buNone/>
        <a:defRPr sz="3900" b="0" kern="1200" cap="none" baseline="0">
          <a:solidFill>
            <a:srgbClr val="0064A8"/>
          </a:solidFill>
          <a:latin typeface="Calibri" panose="020F05020202040302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buClr>
          <a:srgbClr val="0064A8"/>
        </a:buClr>
        <a:buFont typeface="Wingdings" pitchFamily="2" charset="2"/>
        <a:buChar char="§"/>
        <a:defRPr sz="2400" kern="1200">
          <a:solidFill>
            <a:srgbClr val="0064A8"/>
          </a:solidFill>
          <a:latin typeface="Calibri" panose="020F0502020204030204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0064A8"/>
        </a:buClr>
        <a:buFont typeface="Wingdings" pitchFamily="2" charset="2"/>
        <a:buChar char="§"/>
        <a:defRPr sz="2200" kern="1200">
          <a:solidFill>
            <a:srgbClr val="0064A8"/>
          </a:solidFill>
          <a:latin typeface="Calibri" panose="020F0502020204030204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0064A8"/>
        </a:buClr>
        <a:buFont typeface="Wingdings" pitchFamily="2" charset="2"/>
        <a:buChar char="§"/>
        <a:defRPr sz="2000" kern="1200">
          <a:solidFill>
            <a:srgbClr val="0064A8"/>
          </a:solidFill>
          <a:latin typeface="Calibri" panose="020F0502020204030204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0064A8"/>
        </a:buClr>
        <a:buFont typeface="Wingdings" pitchFamily="2" charset="2"/>
        <a:buChar char="§"/>
        <a:defRPr sz="1800" kern="1200">
          <a:solidFill>
            <a:srgbClr val="0064A8"/>
          </a:solidFill>
          <a:latin typeface="Calibri" panose="020F0502020204030204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0064A8"/>
        </a:buClr>
        <a:buFont typeface="Wingdings" pitchFamily="2" charset="2"/>
        <a:buChar char="§"/>
        <a:defRPr sz="1600" kern="1200">
          <a:solidFill>
            <a:srgbClr val="0064A8"/>
          </a:solidFill>
          <a:latin typeface="Calibri" panose="020F0502020204030204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Halbjahresumfrage 2025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2706748"/>
            <a:ext cx="8868890" cy="585082"/>
          </a:xfrm>
        </p:spPr>
        <p:txBody>
          <a:bodyPr/>
          <a:lstStyle/>
          <a:p>
            <a:r>
              <a:rPr lang="de-DE" sz="2800" dirty="0"/>
              <a:t>Ergebnisse nach Betriebsgrößen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Deutsches Kraftfahrzeuggewerbe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1BF35F1-CDD2-9700-E8C5-4F9468A25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944563"/>
            <a:ext cx="6986622" cy="21947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FDA430F-2250-0AB2-6379-979AC2E17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4944563"/>
            <a:ext cx="1005927" cy="2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69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1BE071-2100-7F93-B2C7-361BCE1FB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30B6F-1ABC-982A-8BB4-9F54AAD8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PHEV: Flottenkunden-Bestellungen mit Entwicklungspotenzial</a:t>
            </a:r>
            <a:br>
              <a:rPr lang="de-DE" sz="2400" dirty="0">
                <a:highlight>
                  <a:srgbClr val="FFFF00"/>
                </a:highlight>
              </a:rPr>
            </a:br>
            <a:endParaRPr lang="de-DE" sz="24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D5A2CF-19A8-9C51-1E7D-1F4FB0E10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12E5980-93B5-8581-BD3F-18B17FA78C6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D2CFB91-28B7-884C-FEEA-22294934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28F20-8152-411B-895C-FCCBE06177B0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DB85236-8BD4-94D7-27A0-6173CD72F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10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50D67825-3328-0221-F1CC-7825909D81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526183"/>
              </p:ext>
            </p:extLst>
          </p:nvPr>
        </p:nvGraphicFramePr>
        <p:xfrm>
          <a:off x="1008000" y="1329432"/>
          <a:ext cx="6876368" cy="337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4166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5E579-FDDD-BCFC-ED17-A199B7206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05E7F8-66EE-18F6-1EA5-16B246D69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Benzin- und Dieselfahrzeuge: </a:t>
            </a:r>
            <a:br>
              <a:rPr lang="de-DE" sz="2400" dirty="0"/>
            </a:br>
            <a:r>
              <a:rPr lang="de-DE" sz="2400" dirty="0"/>
              <a:t>Bestellungen mehrheitlich stabil</a:t>
            </a:r>
            <a:br>
              <a:rPr lang="de-DE" sz="2000" dirty="0">
                <a:highlight>
                  <a:srgbClr val="FFFF00"/>
                </a:highlight>
              </a:rPr>
            </a:br>
            <a:endParaRPr lang="de-DE" sz="20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EE7A6D-7496-71B2-E018-520206E7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568127-A766-A122-759D-EFA56A11DC3D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3BE012F-D790-4AC6-097E-42600B5D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38F2C-1BEB-45CF-8E6D-2659E8F03E2B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99309E0-D450-A0EC-38C0-19445786F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11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29E027CA-9168-D33A-2321-660391A128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5974186"/>
              </p:ext>
            </p:extLst>
          </p:nvPr>
        </p:nvGraphicFramePr>
        <p:xfrm>
          <a:off x="1008000" y="1339564"/>
          <a:ext cx="6876368" cy="336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70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DA1255-1EFD-1AB7-4AE7-86FAD05BB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Kfz-Branche fordert stärkeres politisches Engagement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12E4E3-0880-D2BA-55DB-8F5F3E712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43400DE-AF6F-5A3D-0F93-57FC6004D90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CA5280F-5401-90EA-F1F9-B6977B558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B55A7-DA51-46E6-BB22-F043D8746B18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983CA2-73FF-525C-C0D2-11E93EA44F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12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D42E7E8-368B-8B70-3005-74501FB103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3587293"/>
              </p:ext>
            </p:extLst>
          </p:nvPr>
        </p:nvGraphicFramePr>
        <p:xfrm>
          <a:off x="1013444" y="1339200"/>
          <a:ext cx="6870924" cy="336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7290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5A9381-9B04-0099-DB3A-B11AEE66F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D6E2A-C68A-BAC0-3E82-C603EBF1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E-Mobilität: Drei Maßnahmen im Fokus der Kfz-Betriebe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9CD06D-FFA4-31E9-054C-C59D72AB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AB4DD4F-EA78-9C7B-C719-E9927FE1C2B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A7A0520-D7DF-4E16-638F-3192B5CC9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30108-51C3-434F-BB01-3EBB625F671E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9412F6-F263-BCBF-242B-91C23A1CB0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13</a:t>
            </a:fld>
            <a:endParaRPr lang="de-DE" dirty="0"/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E9B9E876-3D9D-A4D4-B3F8-519748C42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608471"/>
              </p:ext>
            </p:extLst>
          </p:nvPr>
        </p:nvGraphicFramePr>
        <p:xfrm>
          <a:off x="1008000" y="1339038"/>
          <a:ext cx="6876368" cy="336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74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6AE6D4-2A16-88E4-4538-89AB80B8E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Kennzahlen zur Halbjahresumfrage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E5ECA9-7832-162F-3C14-979E2DD53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/>
              <a:t>Start: 23. Juni 2025</a:t>
            </a:r>
          </a:p>
          <a:p>
            <a:r>
              <a:rPr lang="de-DE" sz="2000" dirty="0"/>
              <a:t>Ende: 02. Juli 2025</a:t>
            </a:r>
          </a:p>
          <a:p>
            <a:r>
              <a:rPr lang="de-DE" sz="2000" dirty="0"/>
              <a:t>478 teilnehmende Kfz-Betriebe</a:t>
            </a:r>
          </a:p>
          <a:p>
            <a:r>
              <a:rPr lang="de-DE" sz="2000" dirty="0"/>
              <a:t>Clusterung nach Beschäftigtenzahlen der Betriebe</a:t>
            </a:r>
          </a:p>
          <a:p>
            <a:r>
              <a:rPr lang="de-DE" sz="2000" dirty="0"/>
              <a:t>geschlossene Fragen (vorgegebene Antwortkategorien)</a:t>
            </a:r>
          </a:p>
          <a:p>
            <a:r>
              <a:rPr lang="de-DE" sz="2000" dirty="0"/>
              <a:t>keine verpflichtenden Fragen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47687B-C6B0-2BBC-5D93-0A2C06466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Berlin, Deutsches Kraftfahrzeuggewerbe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1F62F3-F8F2-1ABC-9B40-A8CCB68B23B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9A63EDD-63BA-D2BB-CC39-288C7B327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9F5E-05D4-499C-855C-D8ECA9EDC99E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A3CD50-A491-842F-8B1C-4A7C7A218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9684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E1C060-0F6D-8FFE-05AB-51417FA30F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BC0D9-2226-0952-E559-ED9C221CF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Die Befragten: kleine, mittlere und große Betriebe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0C2283-B6E8-9789-7051-39C46E90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5D01FA-7495-ECF1-9D6F-6152B8AF11A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BEC0539-4B8D-EEE3-D8CB-508B776C2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DDEBC-E187-41EE-8289-9766B2B831D9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610073-79D6-91C7-12D9-DBD0587EB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1F2914F4-16E0-EE7C-B1F8-77A7EEA434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62728"/>
              </p:ext>
            </p:extLst>
          </p:nvPr>
        </p:nvGraphicFramePr>
        <p:xfrm>
          <a:off x="1018553" y="1339200"/>
          <a:ext cx="6865815" cy="336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13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145C0-0758-9B75-C36A-5FFE6CFDC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03C86-55A7-E440-FA94-94507B5AC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Stimmungsbild mit Luft nach oben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AFC5C2D-0F6E-8911-2ABC-7C28E2D47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D6E815A-4A50-74D3-CBCE-79C8932AB57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70CF83A-FE06-1448-2718-4ED47E0F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A2C-D9DA-4D59-B7A1-73938B778AE7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90706-A40B-C8C2-B1B7-B729AC3BE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D4FD2C78-A5F2-26E5-DA06-01E41CFDEB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458409"/>
              </p:ext>
            </p:extLst>
          </p:nvPr>
        </p:nvGraphicFramePr>
        <p:xfrm>
          <a:off x="1008000" y="1319014"/>
          <a:ext cx="6876368" cy="3389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1569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9C865-9635-A1AB-51BD-EC45D499B9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E61FE-E066-8D14-3333-74F9E6160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4400"/>
            <a:ext cx="9144000" cy="1144800"/>
          </a:xfrm>
        </p:spPr>
        <p:txBody>
          <a:bodyPr/>
          <a:lstStyle/>
          <a:p>
            <a:r>
              <a:rPr lang="de-DE" sz="2400" dirty="0"/>
              <a:t>Geschäftsaussichten: Stabil mit Potenzial nach oben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184801-E208-B9B2-6E8E-90BD3D84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2C9BF05-48D1-5E23-33B9-22872035FEE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DDBE216-D2C3-8F3C-D356-95008307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7E75-7050-4F41-9D8B-30898EA09D15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1F693D-173C-0F61-6F9F-ED59C9EA4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5</a:t>
            </a:fld>
            <a:endParaRPr lang="de-DE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92301672-BDDC-26F9-9654-C9C27926D6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238907"/>
              </p:ext>
            </p:extLst>
          </p:nvPr>
        </p:nvGraphicFramePr>
        <p:xfrm>
          <a:off x="1026832" y="1343546"/>
          <a:ext cx="6857536" cy="3365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15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19454B-59D0-CF5E-E569-63BD08C45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03420-1B15-EA76-8167-EDBBC76E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BEV: Privataufträge mit rückläufiger Tendenz</a:t>
            </a:r>
            <a:br>
              <a:rPr lang="de-DE" sz="2000" dirty="0">
                <a:highlight>
                  <a:srgbClr val="FFFF00"/>
                </a:highlight>
              </a:rPr>
            </a:br>
            <a:endParaRPr lang="de-DE" sz="20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1DDEB9-3C2C-71FD-0DF7-20E6D8DE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4060F5-0FB4-6A08-B340-29B83AA8A68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9016FF7-2ECA-0DBB-99D4-307AD5C12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ABE8-662A-4C88-B6C3-BEFB9387CE59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3584546-1379-D6DE-AB05-4C20C0BB2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6</a:t>
            </a:fld>
            <a:endParaRPr lang="de-DE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96B75CF6-3654-0ECE-88A0-7FC37D6CB2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759844"/>
              </p:ext>
            </p:extLst>
          </p:nvPr>
        </p:nvGraphicFramePr>
        <p:xfrm>
          <a:off x="1008000" y="1319015"/>
          <a:ext cx="6876368" cy="340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99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E8C552-9AD8-96EE-4D94-DB194619F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A75EC-664F-BA8C-CB28-0258E64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/>
              <a:t>PHEV: Gedämpfte Nachfrage</a:t>
            </a:r>
            <a:br>
              <a:rPr lang="de-DE" sz="2000" dirty="0">
                <a:highlight>
                  <a:srgbClr val="FFFF00"/>
                </a:highlight>
              </a:rPr>
            </a:br>
            <a:endParaRPr lang="de-DE" sz="20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4405FB-D5A3-ECB4-4BE5-281F97AF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26532B5-4D63-4C93-472E-F694C50FA47D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5E4F1F6-D98E-10FB-1807-43CE28B57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B385F-7234-4DD5-9BD8-837953F28E66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BA1A10-2744-B0F5-1A87-68FB12997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B3461CC1-60FA-4707-6E43-3D06C75816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514722"/>
              </p:ext>
            </p:extLst>
          </p:nvPr>
        </p:nvGraphicFramePr>
        <p:xfrm>
          <a:off x="1014895" y="1339200"/>
          <a:ext cx="6869473" cy="335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89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45BDC-E36C-1D3E-22CC-2234062C0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E3D85-83CA-CBA0-1D9F-9908812F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de-DE" sz="2400" dirty="0"/>
              <a:t>Benzin- und Dieselfahrzeuge:</a:t>
            </a:r>
            <a:br>
              <a:rPr lang="de-DE" sz="2400" dirty="0"/>
            </a:br>
            <a:r>
              <a:rPr lang="de-DE" sz="2400" dirty="0"/>
              <a:t>Bestellungen mehrheitlich stabil</a:t>
            </a:r>
            <a:br>
              <a:rPr lang="de-DE" sz="2000" dirty="0">
                <a:highlight>
                  <a:srgbClr val="FFFF00"/>
                </a:highlight>
              </a:rPr>
            </a:br>
            <a:endParaRPr lang="de-DE" sz="20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56664D-A122-3C22-7543-D15533879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8910D4-BE5E-73D2-E74C-D8CD9A25807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0D9B48B-D49D-52E2-78CF-D0EDC031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3E67-36AE-4D79-A530-DA3EBCA0C899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83FE3C-B8B9-93E7-DC70-D1C2AAFE4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8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37BCEBEF-AFCE-7F02-818C-84CE6BD4E0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658930"/>
              </p:ext>
            </p:extLst>
          </p:nvPr>
        </p:nvGraphicFramePr>
        <p:xfrm>
          <a:off x="1008000" y="1339200"/>
          <a:ext cx="6876368" cy="336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235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82A39-BF88-463D-F52C-7059930EF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4BE39F-4F1A-4211-E681-CD71A72F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de-DE" sz="2000" dirty="0">
                <a:highlight>
                  <a:srgbClr val="FFFF00"/>
                </a:highlight>
              </a:rPr>
            </a:br>
            <a:endParaRPr lang="de-DE" sz="2000" dirty="0">
              <a:highlight>
                <a:srgbClr val="FFFF00"/>
              </a:highlight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BA7ABE-082B-F4C3-947F-D3A61ED90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Berlin, Deutsches Kraftfahrzeuggewerbe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E839A6E-EF18-9152-3D59-5A235ABECD8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709EBC6-0E0D-7421-DC36-B2A08D106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6F33-E22B-40F5-8F53-BA026170C198}" type="datetime1">
              <a:rPr lang="de-DE" smtClean="0"/>
              <a:t>12.08.2025</a:t>
            </a:fld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5287F7-4E0F-3290-899D-BBC1B554E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F757BC-D9B8-4EAC-93CC-EAD57073D4BC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91D4834-76D5-AE60-6094-D95072480F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366566"/>
              </p:ext>
            </p:extLst>
          </p:nvPr>
        </p:nvGraphicFramePr>
        <p:xfrm>
          <a:off x="1008000" y="1321908"/>
          <a:ext cx="6876368" cy="3386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el 1">
            <a:extLst>
              <a:ext uri="{FF2B5EF4-FFF2-40B4-BE49-F238E27FC236}">
                <a16:creationId xmlns:a16="http://schemas.microsoft.com/office/drawing/2014/main" id="{E6E9350F-7AED-59FF-2A1C-703845B75469}"/>
              </a:ext>
            </a:extLst>
          </p:cNvPr>
          <p:cNvSpPr txBox="1">
            <a:spLocks/>
          </p:cNvSpPr>
          <p:nvPr/>
        </p:nvSpPr>
        <p:spPr>
          <a:xfrm>
            <a:off x="-15490" y="215337"/>
            <a:ext cx="8892000" cy="1144800"/>
          </a:xfrm>
          <a:prstGeom prst="rect">
            <a:avLst/>
          </a:prstGeom>
          <a:noFill/>
        </p:spPr>
        <p:txBody>
          <a:bodyPr vert="horz" lIns="1026000" tIns="10800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ts val="3900"/>
              </a:lnSpc>
              <a:spcBef>
                <a:spcPct val="0"/>
              </a:spcBef>
              <a:buNone/>
              <a:defRPr sz="3900" b="0" kern="1200" cap="none" baseline="0">
                <a:solidFill>
                  <a:srgbClr val="0064A8"/>
                </a:solidFill>
                <a:latin typeface="Calibri" panose="020F0502020204030204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de-DE" sz="2400" dirty="0"/>
              <a:t>BEV: Bestellverhalten bei Flottenkunden</a:t>
            </a:r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84395257"/>
      </p:ext>
    </p:extLst>
  </p:cSld>
  <p:clrMapOvr>
    <a:masterClrMapping/>
  </p:clrMapOvr>
</p:sld>
</file>

<file path=ppt/theme/theme1.xml><?xml version="1.0" encoding="utf-8"?>
<a:theme xmlns:a="http://schemas.openxmlformats.org/drawingml/2006/main" name="ZDKPraesentation Format 16_9">
  <a:themeElements>
    <a:clrScheme name="ZDK">
      <a:dk1>
        <a:srgbClr val="000000"/>
      </a:dk1>
      <a:lt1>
        <a:srgbClr val="FFFFFF"/>
      </a:lt1>
      <a:dk2>
        <a:srgbClr val="0064A8"/>
      </a:dk2>
      <a:lt2>
        <a:srgbClr val="CCE1F0"/>
      </a:lt2>
      <a:accent1>
        <a:srgbClr val="0064A8"/>
      </a:accent1>
      <a:accent2>
        <a:srgbClr val="CCE1F0"/>
      </a:accent2>
      <a:accent3>
        <a:srgbClr val="004682"/>
      </a:accent3>
      <a:accent4>
        <a:srgbClr val="8CC8F0"/>
      </a:accent4>
      <a:accent5>
        <a:srgbClr val="00326E"/>
      </a:accent5>
      <a:accent6>
        <a:srgbClr val="A40000"/>
      </a:accent6>
      <a:hlink>
        <a:srgbClr val="0064A8"/>
      </a:hlink>
      <a:folHlink>
        <a:srgbClr val="0064A8"/>
      </a:folHlink>
    </a:clrScheme>
    <a:fontScheme name="ZD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64A8"/>
        </a:solidFill>
        <a:ln>
          <a:noFill/>
        </a:ln>
      </a:spPr>
      <a:bodyPr rtlCol="0" anchor="ctr"/>
      <a:lstStyle>
        <a:defPPr algn="ctr">
          <a:defRPr dirty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>
          <a:defRPr sz="2000" dirty="0" err="1" smtClean="0">
            <a:latin typeface="Calibri" panose="020F0502020204030204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286</Words>
  <Application>Microsoft Office PowerPoint</Application>
  <PresentationFormat>Bildschirmpräsentation (16:9)</PresentationFormat>
  <Paragraphs>70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ZDKPraesentation Format 16_9</vt:lpstr>
      <vt:lpstr>Halbjahresumfrage 2025</vt:lpstr>
      <vt:lpstr>Kennzahlen zur Halbjahresumfrage</vt:lpstr>
      <vt:lpstr>Die Befragten: kleine, mittlere und große Betriebe</vt:lpstr>
      <vt:lpstr>Stimmungsbild mit Luft nach oben</vt:lpstr>
      <vt:lpstr>Geschäftsaussichten: Stabil mit Potenzial nach oben</vt:lpstr>
      <vt:lpstr>BEV: Privataufträge mit rückläufiger Tendenz </vt:lpstr>
      <vt:lpstr>PHEV: Gedämpfte Nachfrage </vt:lpstr>
      <vt:lpstr>Benzin- und Dieselfahrzeuge: Bestellungen mehrheitlich stabil </vt:lpstr>
      <vt:lpstr> </vt:lpstr>
      <vt:lpstr>PHEV: Flottenkunden-Bestellungen mit Entwicklungspotenzial </vt:lpstr>
      <vt:lpstr>Benzin- und Dieselfahrzeuge:  Bestellungen mehrheitlich stabil </vt:lpstr>
      <vt:lpstr>Kfz-Branche fordert stärkeres politisches Engagement</vt:lpstr>
      <vt:lpstr>E-Mobilität: Drei Maßnahmen im Fokus der Kfz-Betriebe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Raphael Brüne</dc:creator>
  <cp:lastModifiedBy>Annika Selke</cp:lastModifiedBy>
  <cp:revision>325</cp:revision>
  <cp:lastPrinted>2013-07-03T15:31:30Z</cp:lastPrinted>
  <dcterms:created xsi:type="dcterms:W3CDTF">2024-09-04T10:29:12Z</dcterms:created>
  <dcterms:modified xsi:type="dcterms:W3CDTF">2025-08-12T12:29:29Z</dcterms:modified>
</cp:coreProperties>
</file>