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7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4" d="100"/>
          <a:sy n="74" d="100"/>
        </p:scale>
        <p:origin x="35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3310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37" y="0"/>
            <a:ext cx="12195637" cy="6858000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03" y="426175"/>
            <a:ext cx="11475359" cy="1736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0" y="932723"/>
            <a:ext cx="12192000" cy="1229452"/>
          </a:xfrm>
          <a:noFill/>
        </p:spPr>
        <p:txBody>
          <a:bodyPr lIns="1026000" tIns="64800" rIns="360000" anchor="t" anchorCtr="0">
            <a:normAutofit/>
          </a:bodyPr>
          <a:lstStyle>
            <a:lvl1pPr marL="0" indent="0" algn="l">
              <a:tabLst/>
              <a:defRPr lang="de-DE" sz="4000" cap="none" baseline="0" smtClean="0">
                <a:solidFill>
                  <a:schemeClr val="bg1"/>
                </a:solidFill>
                <a:effectLst/>
                <a:latin typeface="Calibri" panose="020F0502020204030204" pitchFamily="34" charset="0"/>
                <a:cs typeface="Arial" pitchFamily="34" charset="0"/>
              </a:defRPr>
            </a:lvl1pPr>
          </a:lstStyle>
          <a:p>
            <a:r>
              <a:rPr lang="de-DE" dirty="0"/>
              <a:t>Herzlich willkommen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0" y="2648891"/>
            <a:ext cx="11825187" cy="780109"/>
          </a:xfrm>
        </p:spPr>
        <p:txBody>
          <a:bodyPr lIns="1026000" rIns="360000" anchor="ctr">
            <a:noAutofit/>
          </a:bodyPr>
          <a:lstStyle>
            <a:lvl1pPr marL="0" indent="0" algn="l">
              <a:buNone/>
              <a:defRPr sz="5200" b="0" baseline="0">
                <a:solidFill>
                  <a:srgbClr val="0064A8"/>
                </a:solidFill>
                <a:latin typeface="Calibri" panose="020F0502020204030204" pitchFamily="34" charset="0"/>
                <a:cs typeface="Arial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Thema des Vortrages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425150"/>
            <a:ext cx="8113184" cy="507573"/>
          </a:xfrm>
        </p:spPr>
        <p:txBody>
          <a:bodyPr lIns="1026000" tIns="126000" anchor="t" anchorCtr="0">
            <a:noAutofit/>
          </a:bodyPr>
          <a:lstStyle>
            <a:lvl1pPr marL="0" indent="0">
              <a:buNone/>
              <a:defRPr sz="2133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Deutsches Kraftfahrzeuggewerbe</a:t>
            </a:r>
          </a:p>
        </p:txBody>
      </p:sp>
      <p:sp>
        <p:nvSpPr>
          <p:cNvPr id="33" name="Textplatzhalter 32"/>
          <p:cNvSpPr>
            <a:spLocks noGrp="1"/>
          </p:cNvSpPr>
          <p:nvPr>
            <p:ph type="body" sz="quarter" idx="15" hasCustomPrompt="1"/>
          </p:nvPr>
        </p:nvSpPr>
        <p:spPr>
          <a:xfrm>
            <a:off x="1" y="3368459"/>
            <a:ext cx="11831585" cy="900956"/>
          </a:xfrm>
        </p:spPr>
        <p:txBody>
          <a:bodyPr lIns="1026000"/>
          <a:lstStyle>
            <a:lvl1pPr marL="0" indent="0">
              <a:buNone/>
              <a:defRPr/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de-DE" dirty="0"/>
              <a:t>Unterpunkte</a:t>
            </a:r>
          </a:p>
        </p:txBody>
      </p:sp>
      <p:pic>
        <p:nvPicPr>
          <p:cNvPr id="12" name="Bild 11" descr="ZDK_Kollektivmarke_2011_3D_rgb_office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5123" y="5515835"/>
            <a:ext cx="1022251" cy="102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807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Halbjahresumfrage Sommer 2026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0" y="3608998"/>
            <a:ext cx="11825187" cy="780109"/>
          </a:xfrm>
        </p:spPr>
        <p:txBody>
          <a:bodyPr/>
          <a:lstStyle/>
          <a:p>
            <a:r>
              <a:rPr lang="de-DE" sz="3733" dirty="0"/>
              <a:t>Ergebnisse der Halbjahresumfrage Sommer 2026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Deutsches Kraftfahrzeuggewerbe</a:t>
            </a:r>
          </a:p>
        </p:txBody>
      </p:sp>
    </p:spTree>
    <p:extLst>
      <p:ext uri="{BB962C8B-B14F-4D97-AF65-F5344CB8AC3E}">
        <p14:creationId xmlns:p14="http://schemas.microsoft.com/office/powerpoint/2010/main" val="7409692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x_unzip/ppt/media/image2.jpeg"/>
          <p:cNvPicPr>
            <a:picLocks noChangeAspect="1"/>
          </p:cNvPicPr>
          <p:nvPr/>
        </p:nvPicPr>
        <p:blipFill>
          <a:blip r:embed="rId3">
            <a:alphaModFix amt="12000"/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0070AD"/>
          </a:solidFill>
          <a:ln w="12700">
            <a:solidFill>
              <a:srgbClr val="0070AD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4" name="Text 1"/>
          <p:cNvSpPr/>
          <p:nvPr/>
        </p:nvSpPr>
        <p:spPr>
          <a:xfrm>
            <a:off x="685800" y="438912"/>
            <a:ext cx="10149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70A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E-Auto-Verkäufe brauchen vor allem niedrigere Strompreise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685800" y="914400"/>
            <a:ext cx="10332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i="1" dirty="0">
                <a:solidFill>
                  <a:srgbClr val="666666"/>
                </a:solidFill>
              </a:rPr>
              <a:t>Frage 8 – Zusätzliche verkaufsfördernde Maßnahmen für E-Fahrzeuge</a:t>
            </a:r>
            <a:endParaRPr lang="en-US" sz="1250" dirty="0"/>
          </a:p>
        </p:txBody>
      </p:sp>
      <p:pic>
        <p:nvPicPr>
          <p:cNvPr id="6" name="Image 1" descr="/mnt/data/pptx_unzip/ppt/media/image1.png"/>
          <p:cNvPicPr>
            <a:picLocks noChangeAspect="1"/>
          </p:cNvPicPr>
          <p:nvPr/>
        </p:nvPicPr>
        <p:blipFill>
          <a:blip r:embed="rId4">
            <a:alphaModFix amt="90000"/>
          </a:blip>
          <a:stretch>
            <a:fillRect/>
          </a:stretch>
        </p:blipFill>
        <p:spPr>
          <a:xfrm>
            <a:off x="10863072" y="5925312"/>
            <a:ext cx="566928" cy="56692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85800" y="6236208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000000"/>
                </a:solidFill>
              </a:rPr>
              <a:t>n = 295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1658600" y="6428232"/>
            <a:ext cx="20116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0070AD"/>
                </a:solidFill>
              </a:rPr>
              <a:t>10</a:t>
            </a:r>
            <a:endParaRPr lang="en-US" sz="700" dirty="0"/>
          </a:p>
        </p:txBody>
      </p:sp>
      <p:sp>
        <p:nvSpPr>
          <p:cNvPr id="9" name="Text 5"/>
          <p:cNvSpPr/>
          <p:nvPr/>
        </p:nvSpPr>
        <p:spPr>
          <a:xfrm>
            <a:off x="914400" y="1645920"/>
            <a:ext cx="3429000" cy="48855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930" dirty="0">
                <a:solidFill>
                  <a:srgbClr val="222222"/>
                </a:solidFill>
              </a:rPr>
              <a:t>Strompreissenkungen</a:t>
            </a:r>
            <a:endParaRPr lang="en-US" sz="930" dirty="0"/>
          </a:p>
        </p:txBody>
      </p:sp>
      <p:sp>
        <p:nvSpPr>
          <p:cNvPr id="10" name="Shape 6"/>
          <p:cNvSpPr/>
          <p:nvPr/>
        </p:nvSpPr>
        <p:spPr>
          <a:xfrm>
            <a:off x="4572000" y="1645920"/>
            <a:ext cx="4068509" cy="442831"/>
          </a:xfrm>
          <a:prstGeom prst="rect">
            <a:avLst/>
          </a:prstGeom>
          <a:solidFill>
            <a:srgbClr val="4F83BF"/>
          </a:solidFill>
          <a:ln w="12700">
            <a:solidFill>
              <a:srgbClr val="4F83B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1" name="Text 7"/>
          <p:cNvSpPr/>
          <p:nvPr/>
        </p:nvSpPr>
        <p:spPr>
          <a:xfrm>
            <a:off x="10396728" y="1664208"/>
            <a:ext cx="640080" cy="4702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7324D"/>
                </a:solidFill>
              </a:rPr>
              <a:t>71 %</a:t>
            </a:r>
            <a:endParaRPr lang="en-US" sz="900" dirty="0"/>
          </a:p>
        </p:txBody>
      </p:sp>
      <p:sp>
        <p:nvSpPr>
          <p:cNvPr id="12" name="Text 8"/>
          <p:cNvSpPr/>
          <p:nvPr/>
        </p:nvSpPr>
        <p:spPr>
          <a:xfrm>
            <a:off x="914400" y="2207623"/>
            <a:ext cx="3429000" cy="48855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930" dirty="0">
                <a:solidFill>
                  <a:srgbClr val="222222"/>
                </a:solidFill>
              </a:rPr>
              <a:t>Ausbau öffentliche Ladeinfrastruktur</a:t>
            </a:r>
            <a:endParaRPr lang="en-US" sz="930" dirty="0"/>
          </a:p>
        </p:txBody>
      </p:sp>
      <p:sp>
        <p:nvSpPr>
          <p:cNvPr id="13" name="Shape 9"/>
          <p:cNvSpPr/>
          <p:nvPr/>
        </p:nvSpPr>
        <p:spPr>
          <a:xfrm>
            <a:off x="4572000" y="2207623"/>
            <a:ext cx="3138678" cy="442831"/>
          </a:xfrm>
          <a:prstGeom prst="rect">
            <a:avLst/>
          </a:prstGeom>
          <a:solidFill>
            <a:srgbClr val="4F83BF"/>
          </a:solidFill>
          <a:ln w="12700">
            <a:solidFill>
              <a:srgbClr val="4F83B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Text 10"/>
          <p:cNvSpPr/>
          <p:nvPr/>
        </p:nvSpPr>
        <p:spPr>
          <a:xfrm>
            <a:off x="10396728" y="2225911"/>
            <a:ext cx="640080" cy="4702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7324D"/>
                </a:solidFill>
              </a:rPr>
              <a:t>55 %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914400" y="2769326"/>
            <a:ext cx="3429000" cy="48855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930" dirty="0">
                <a:solidFill>
                  <a:srgbClr val="222222"/>
                </a:solidFill>
              </a:rPr>
              <a:t>Förderung gebrauchter E-Fahrzeuge</a:t>
            </a:r>
            <a:endParaRPr lang="en-US" sz="930" dirty="0"/>
          </a:p>
        </p:txBody>
      </p:sp>
      <p:sp>
        <p:nvSpPr>
          <p:cNvPr id="16" name="Shape 12"/>
          <p:cNvSpPr/>
          <p:nvPr/>
        </p:nvSpPr>
        <p:spPr>
          <a:xfrm>
            <a:off x="4572000" y="2769326"/>
            <a:ext cx="2770061" cy="442831"/>
          </a:xfrm>
          <a:prstGeom prst="rect">
            <a:avLst/>
          </a:prstGeom>
          <a:solidFill>
            <a:srgbClr val="4F83BF"/>
          </a:solidFill>
          <a:ln w="12700">
            <a:solidFill>
              <a:srgbClr val="4F83B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7" name="Text 13"/>
          <p:cNvSpPr/>
          <p:nvPr/>
        </p:nvSpPr>
        <p:spPr>
          <a:xfrm>
            <a:off x="10396728" y="2787614"/>
            <a:ext cx="640080" cy="4702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7324D"/>
                </a:solidFill>
              </a:rPr>
              <a:t>48 %</a:t>
            </a:r>
            <a:endParaRPr lang="en-US" sz="900" dirty="0"/>
          </a:p>
        </p:txBody>
      </p:sp>
      <p:sp>
        <p:nvSpPr>
          <p:cNvPr id="18" name="Text 14"/>
          <p:cNvSpPr/>
          <p:nvPr/>
        </p:nvSpPr>
        <p:spPr>
          <a:xfrm>
            <a:off x="914400" y="3331029"/>
            <a:ext cx="3429000" cy="48855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930" dirty="0">
                <a:solidFill>
                  <a:srgbClr val="222222"/>
                </a:solidFill>
              </a:rPr>
              <a:t>Mehr Transparenz bei Ladetarifen</a:t>
            </a:r>
            <a:endParaRPr lang="en-US" sz="930" dirty="0"/>
          </a:p>
        </p:txBody>
      </p:sp>
      <p:sp>
        <p:nvSpPr>
          <p:cNvPr id="19" name="Shape 15"/>
          <p:cNvSpPr/>
          <p:nvPr/>
        </p:nvSpPr>
        <p:spPr>
          <a:xfrm>
            <a:off x="4572000" y="3331029"/>
            <a:ext cx="2634615" cy="442831"/>
          </a:xfrm>
          <a:prstGeom prst="rect">
            <a:avLst/>
          </a:prstGeom>
          <a:solidFill>
            <a:srgbClr val="4F83BF"/>
          </a:solidFill>
          <a:ln w="12700">
            <a:solidFill>
              <a:srgbClr val="4F83B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0" name="Text 16"/>
          <p:cNvSpPr/>
          <p:nvPr/>
        </p:nvSpPr>
        <p:spPr>
          <a:xfrm>
            <a:off x="10396728" y="3349317"/>
            <a:ext cx="640080" cy="4702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7324D"/>
                </a:solidFill>
              </a:rPr>
              <a:t>46 %</a:t>
            </a:r>
            <a:endParaRPr lang="en-US" sz="900" dirty="0"/>
          </a:p>
        </p:txBody>
      </p:sp>
      <p:sp>
        <p:nvSpPr>
          <p:cNvPr id="21" name="Text 17"/>
          <p:cNvSpPr/>
          <p:nvPr/>
        </p:nvSpPr>
        <p:spPr>
          <a:xfrm>
            <a:off x="914400" y="3892731"/>
            <a:ext cx="3429000" cy="48855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930" dirty="0">
                <a:solidFill>
                  <a:srgbClr val="222222"/>
                </a:solidFill>
              </a:rPr>
              <a:t>Förderung privater Ladeinfrastruktur / Wallbox</a:t>
            </a:r>
            <a:endParaRPr lang="en-US" sz="930" dirty="0"/>
          </a:p>
        </p:txBody>
      </p:sp>
      <p:sp>
        <p:nvSpPr>
          <p:cNvPr id="22" name="Shape 18"/>
          <p:cNvSpPr/>
          <p:nvPr/>
        </p:nvSpPr>
        <p:spPr>
          <a:xfrm>
            <a:off x="4572000" y="3892731"/>
            <a:ext cx="1763078" cy="442831"/>
          </a:xfrm>
          <a:prstGeom prst="rect">
            <a:avLst/>
          </a:prstGeom>
          <a:solidFill>
            <a:srgbClr val="4F83BF"/>
          </a:solidFill>
          <a:ln w="12700">
            <a:solidFill>
              <a:srgbClr val="4F83B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3" name="Text 19"/>
          <p:cNvSpPr/>
          <p:nvPr/>
        </p:nvSpPr>
        <p:spPr>
          <a:xfrm>
            <a:off x="10396728" y="3911019"/>
            <a:ext cx="640080" cy="4702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7324D"/>
                </a:solidFill>
              </a:rPr>
              <a:t>31 %</a:t>
            </a:r>
            <a:endParaRPr lang="en-US" sz="900" dirty="0"/>
          </a:p>
        </p:txBody>
      </p:sp>
      <p:sp>
        <p:nvSpPr>
          <p:cNvPr id="24" name="Text 20"/>
          <p:cNvSpPr/>
          <p:nvPr/>
        </p:nvSpPr>
        <p:spPr>
          <a:xfrm>
            <a:off x="914400" y="4454434"/>
            <a:ext cx="3429000" cy="48855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930" dirty="0">
                <a:solidFill>
                  <a:srgbClr val="222222"/>
                </a:solidFill>
              </a:rPr>
              <a:t>Ladegutscheine Hersteller / Bund</a:t>
            </a:r>
            <a:endParaRPr lang="en-US" sz="930" dirty="0"/>
          </a:p>
        </p:txBody>
      </p:sp>
      <p:sp>
        <p:nvSpPr>
          <p:cNvPr id="25" name="Shape 21"/>
          <p:cNvSpPr/>
          <p:nvPr/>
        </p:nvSpPr>
        <p:spPr>
          <a:xfrm>
            <a:off x="4572000" y="4454434"/>
            <a:ext cx="387477" cy="442831"/>
          </a:xfrm>
          <a:prstGeom prst="rect">
            <a:avLst/>
          </a:prstGeom>
          <a:solidFill>
            <a:srgbClr val="4F83BF"/>
          </a:solidFill>
          <a:ln w="12700">
            <a:solidFill>
              <a:srgbClr val="4F83B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6" name="Text 22"/>
          <p:cNvSpPr/>
          <p:nvPr/>
        </p:nvSpPr>
        <p:spPr>
          <a:xfrm>
            <a:off x="10396728" y="4472722"/>
            <a:ext cx="640080" cy="4702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7324D"/>
                </a:solidFill>
              </a:rPr>
              <a:t>7 %</a:t>
            </a:r>
            <a:endParaRPr lang="en-US" sz="900" dirty="0"/>
          </a:p>
        </p:txBody>
      </p:sp>
      <p:sp>
        <p:nvSpPr>
          <p:cNvPr id="27" name="Text 23"/>
          <p:cNvSpPr/>
          <p:nvPr/>
        </p:nvSpPr>
        <p:spPr>
          <a:xfrm>
            <a:off x="914400" y="5016137"/>
            <a:ext cx="3429000" cy="48855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930" dirty="0">
                <a:solidFill>
                  <a:srgbClr val="222222"/>
                </a:solidFill>
              </a:rPr>
              <a:t>Förderung von Batteriediagnose</a:t>
            </a:r>
            <a:endParaRPr lang="en-US" sz="930" dirty="0"/>
          </a:p>
        </p:txBody>
      </p:sp>
      <p:sp>
        <p:nvSpPr>
          <p:cNvPr id="28" name="Shape 24"/>
          <p:cNvSpPr/>
          <p:nvPr/>
        </p:nvSpPr>
        <p:spPr>
          <a:xfrm>
            <a:off x="4572000" y="5016137"/>
            <a:ext cx="329184" cy="442831"/>
          </a:xfrm>
          <a:prstGeom prst="rect">
            <a:avLst/>
          </a:prstGeom>
          <a:solidFill>
            <a:srgbClr val="4F83BF"/>
          </a:solidFill>
          <a:ln w="12700">
            <a:solidFill>
              <a:srgbClr val="4F83B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9" name="Text 25"/>
          <p:cNvSpPr/>
          <p:nvPr/>
        </p:nvSpPr>
        <p:spPr>
          <a:xfrm>
            <a:off x="10396728" y="5034425"/>
            <a:ext cx="640080" cy="4702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7324D"/>
                </a:solidFill>
              </a:rPr>
              <a:t>6 %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x_unzip/ppt/media/image2.jpeg"/>
          <p:cNvPicPr>
            <a:picLocks noChangeAspect="1"/>
          </p:cNvPicPr>
          <p:nvPr/>
        </p:nvPicPr>
        <p:blipFill>
          <a:blip r:embed="rId3">
            <a:alphaModFix amt="12000"/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0070AD"/>
          </a:solidFill>
          <a:ln w="12700">
            <a:solidFill>
              <a:srgbClr val="0070AD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4" name="Text 1"/>
          <p:cNvSpPr/>
          <p:nvPr/>
        </p:nvSpPr>
        <p:spPr>
          <a:xfrm>
            <a:off x="685800" y="438912"/>
            <a:ext cx="10149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70A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Die Kaufprämie würde Nachfrage nur moderat anschieben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685800" y="914400"/>
            <a:ext cx="10332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i="1" dirty="0">
                <a:solidFill>
                  <a:srgbClr val="666666"/>
                </a:solidFill>
              </a:rPr>
              <a:t>Frage 9 – Wirkung der geplanten Kaufprämie für BEV/PHEV auf die Privatkundennachfrage</a:t>
            </a:r>
            <a:endParaRPr lang="en-US" sz="1250" dirty="0"/>
          </a:p>
        </p:txBody>
      </p:sp>
      <p:pic>
        <p:nvPicPr>
          <p:cNvPr id="6" name="Image 1" descr="/mnt/data/pptx_unzip/ppt/media/image1.png"/>
          <p:cNvPicPr>
            <a:picLocks noChangeAspect="1"/>
          </p:cNvPicPr>
          <p:nvPr/>
        </p:nvPicPr>
        <p:blipFill>
          <a:blip r:embed="rId4">
            <a:alphaModFix amt="90000"/>
          </a:blip>
          <a:stretch>
            <a:fillRect/>
          </a:stretch>
        </p:blipFill>
        <p:spPr>
          <a:xfrm>
            <a:off x="10863072" y="5925312"/>
            <a:ext cx="566928" cy="56692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85800" y="6236208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000000"/>
                </a:solidFill>
              </a:rPr>
              <a:t>n = 276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1658600" y="6428232"/>
            <a:ext cx="20116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0070AD"/>
                </a:solidFill>
              </a:rPr>
              <a:t>11</a:t>
            </a:r>
            <a:endParaRPr lang="en-US" sz="700" dirty="0"/>
          </a:p>
        </p:txBody>
      </p:sp>
      <p:sp>
        <p:nvSpPr>
          <p:cNvPr id="9" name="Shape 5"/>
          <p:cNvSpPr/>
          <p:nvPr/>
        </p:nvSpPr>
        <p:spPr>
          <a:xfrm>
            <a:off x="1828800" y="4937760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0" name="Shape 6"/>
          <p:cNvSpPr/>
          <p:nvPr/>
        </p:nvSpPr>
        <p:spPr>
          <a:xfrm>
            <a:off x="1828800" y="4315968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1" name="Shape 7"/>
          <p:cNvSpPr/>
          <p:nvPr/>
        </p:nvSpPr>
        <p:spPr>
          <a:xfrm>
            <a:off x="1828800" y="3694176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2" name="Shape 8"/>
          <p:cNvSpPr/>
          <p:nvPr/>
        </p:nvSpPr>
        <p:spPr>
          <a:xfrm>
            <a:off x="1828800" y="3072384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3" name="Shape 9"/>
          <p:cNvSpPr/>
          <p:nvPr/>
        </p:nvSpPr>
        <p:spPr>
          <a:xfrm>
            <a:off x="1828800" y="2450592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Shape 10"/>
          <p:cNvSpPr/>
          <p:nvPr/>
        </p:nvSpPr>
        <p:spPr>
          <a:xfrm>
            <a:off x="1828800" y="1828800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5" name="Shape 11"/>
          <p:cNvSpPr/>
          <p:nvPr/>
        </p:nvSpPr>
        <p:spPr>
          <a:xfrm>
            <a:off x="1828800" y="4689976"/>
            <a:ext cx="1444752" cy="247784"/>
          </a:xfrm>
          <a:prstGeom prst="rect">
            <a:avLst/>
          </a:prstGeom>
          <a:solidFill>
            <a:srgbClr val="2A5F95">
              <a:alpha val="95000"/>
            </a:srgbClr>
          </a:solidFill>
          <a:ln w="12700">
            <a:solidFill>
              <a:srgbClr val="2A5F95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6" name="Text 12"/>
          <p:cNvSpPr/>
          <p:nvPr/>
        </p:nvSpPr>
        <p:spPr>
          <a:xfrm>
            <a:off x="1828800" y="4452232"/>
            <a:ext cx="14447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324D"/>
                </a:solidFill>
              </a:rPr>
              <a:t>8 %</a:t>
            </a:r>
            <a:endParaRPr lang="en-US" sz="1000" dirty="0"/>
          </a:p>
        </p:txBody>
      </p:sp>
      <p:sp>
        <p:nvSpPr>
          <p:cNvPr id="17" name="Text 13"/>
          <p:cNvSpPr/>
          <p:nvPr/>
        </p:nvSpPr>
        <p:spPr>
          <a:xfrm>
            <a:off x="1783080" y="5047488"/>
            <a:ext cx="15361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222222"/>
                </a:solidFill>
              </a:rPr>
              <a:t>Stark positiv</a:t>
            </a:r>
            <a:endParaRPr lang="en-US" sz="900" dirty="0"/>
          </a:p>
        </p:txBody>
      </p:sp>
      <p:sp>
        <p:nvSpPr>
          <p:cNvPr id="18" name="Shape 14"/>
          <p:cNvSpPr/>
          <p:nvPr/>
        </p:nvSpPr>
        <p:spPr>
          <a:xfrm>
            <a:off x="3502152" y="3372088"/>
            <a:ext cx="1444752" cy="1565672"/>
          </a:xfrm>
          <a:prstGeom prst="rect">
            <a:avLst/>
          </a:prstGeom>
          <a:solidFill>
            <a:srgbClr val="4F83BF">
              <a:alpha val="95000"/>
            </a:srgbClr>
          </a:solidFill>
          <a:ln w="12700">
            <a:solidFill>
              <a:srgbClr val="4F83B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9" name="Text 15"/>
          <p:cNvSpPr/>
          <p:nvPr/>
        </p:nvSpPr>
        <p:spPr>
          <a:xfrm>
            <a:off x="3502152" y="3134344"/>
            <a:ext cx="14447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324D"/>
                </a:solidFill>
              </a:rPr>
              <a:t>50 %</a:t>
            </a:r>
            <a:endParaRPr lang="en-US" sz="1000" dirty="0"/>
          </a:p>
        </p:txBody>
      </p:sp>
      <p:sp>
        <p:nvSpPr>
          <p:cNvPr id="20" name="Text 16"/>
          <p:cNvSpPr/>
          <p:nvPr/>
        </p:nvSpPr>
        <p:spPr>
          <a:xfrm>
            <a:off x="3456432" y="5047488"/>
            <a:ext cx="15361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222222"/>
                </a:solidFill>
              </a:rPr>
              <a:t>Leicht positiv</a:t>
            </a:r>
            <a:endParaRPr lang="en-US" sz="900" dirty="0"/>
          </a:p>
        </p:txBody>
      </p:sp>
      <p:sp>
        <p:nvSpPr>
          <p:cNvPr id="21" name="Shape 17"/>
          <p:cNvSpPr/>
          <p:nvPr/>
        </p:nvSpPr>
        <p:spPr>
          <a:xfrm>
            <a:off x="5175504" y="3721224"/>
            <a:ext cx="1444752" cy="1216536"/>
          </a:xfrm>
          <a:prstGeom prst="rect">
            <a:avLst/>
          </a:prstGeom>
          <a:solidFill>
            <a:srgbClr val="9FB8D8">
              <a:alpha val="95000"/>
            </a:srgbClr>
          </a:solidFill>
          <a:ln w="12700">
            <a:solidFill>
              <a:srgbClr val="9FB8D8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2" name="Text 18"/>
          <p:cNvSpPr/>
          <p:nvPr/>
        </p:nvSpPr>
        <p:spPr>
          <a:xfrm>
            <a:off x="5175504" y="3483480"/>
            <a:ext cx="14447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324D"/>
                </a:solidFill>
              </a:rPr>
              <a:t>39 %</a:t>
            </a:r>
            <a:endParaRPr lang="en-US" sz="1000" dirty="0"/>
          </a:p>
        </p:txBody>
      </p:sp>
      <p:sp>
        <p:nvSpPr>
          <p:cNvPr id="23" name="Text 19"/>
          <p:cNvSpPr/>
          <p:nvPr/>
        </p:nvSpPr>
        <p:spPr>
          <a:xfrm>
            <a:off x="5129784" y="5047488"/>
            <a:ext cx="15361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222222"/>
                </a:solidFill>
              </a:rPr>
              <a:t>Keine Auswirkung</a:t>
            </a:r>
            <a:endParaRPr lang="en-US" sz="900" dirty="0"/>
          </a:p>
        </p:txBody>
      </p:sp>
      <p:sp>
        <p:nvSpPr>
          <p:cNvPr id="24" name="Shape 20"/>
          <p:cNvSpPr/>
          <p:nvPr/>
        </p:nvSpPr>
        <p:spPr>
          <a:xfrm>
            <a:off x="6848856" y="4892680"/>
            <a:ext cx="1444752" cy="45080"/>
          </a:xfrm>
          <a:prstGeom prst="rect">
            <a:avLst/>
          </a:prstGeom>
          <a:solidFill>
            <a:srgbClr val="DCE8F5">
              <a:alpha val="95000"/>
            </a:srgbClr>
          </a:solidFill>
          <a:ln w="12700">
            <a:solidFill>
              <a:srgbClr val="DCE8F5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5" name="Text 21"/>
          <p:cNvSpPr/>
          <p:nvPr/>
        </p:nvSpPr>
        <p:spPr>
          <a:xfrm>
            <a:off x="6848856" y="4654936"/>
            <a:ext cx="14447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324D"/>
                </a:solidFill>
              </a:rPr>
              <a:t>1 %</a:t>
            </a:r>
            <a:endParaRPr lang="en-US" sz="1000" dirty="0"/>
          </a:p>
        </p:txBody>
      </p:sp>
      <p:sp>
        <p:nvSpPr>
          <p:cNvPr id="26" name="Text 22"/>
          <p:cNvSpPr/>
          <p:nvPr/>
        </p:nvSpPr>
        <p:spPr>
          <a:xfrm>
            <a:off x="6803136" y="5047488"/>
            <a:ext cx="15361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222222"/>
                </a:solidFill>
              </a:rPr>
              <a:t>Leicht negativ</a:t>
            </a:r>
            <a:endParaRPr lang="en-US" sz="900" dirty="0"/>
          </a:p>
        </p:txBody>
      </p:sp>
      <p:sp>
        <p:nvSpPr>
          <p:cNvPr id="27" name="Shape 23"/>
          <p:cNvSpPr/>
          <p:nvPr/>
        </p:nvSpPr>
        <p:spPr>
          <a:xfrm>
            <a:off x="8522208" y="4903872"/>
            <a:ext cx="1444752" cy="33888"/>
          </a:xfrm>
          <a:prstGeom prst="rect">
            <a:avLst/>
          </a:prstGeom>
          <a:solidFill>
            <a:srgbClr val="D9E2F3">
              <a:alpha val="95000"/>
            </a:srgbClr>
          </a:solidFill>
          <a:ln w="12700">
            <a:solidFill>
              <a:srgbClr val="D9E2F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8" name="Text 24"/>
          <p:cNvSpPr/>
          <p:nvPr/>
        </p:nvSpPr>
        <p:spPr>
          <a:xfrm>
            <a:off x="8522208" y="4666128"/>
            <a:ext cx="14447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324D"/>
                </a:solidFill>
              </a:rPr>
              <a:t>1 %</a:t>
            </a:r>
            <a:endParaRPr lang="en-US" sz="1000" dirty="0"/>
          </a:p>
        </p:txBody>
      </p:sp>
      <p:sp>
        <p:nvSpPr>
          <p:cNvPr id="29" name="Text 25"/>
          <p:cNvSpPr/>
          <p:nvPr/>
        </p:nvSpPr>
        <p:spPr>
          <a:xfrm>
            <a:off x="8476488" y="5047488"/>
            <a:ext cx="15361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222222"/>
                </a:solidFill>
              </a:rPr>
              <a:t>Stark negativ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x_unzip/ppt/media/image2.jpeg"/>
          <p:cNvPicPr>
            <a:picLocks noChangeAspect="1"/>
          </p:cNvPicPr>
          <p:nvPr/>
        </p:nvPicPr>
        <p:blipFill>
          <a:blip r:embed="rId3">
            <a:alphaModFix amt="12000"/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0070AD"/>
          </a:solidFill>
          <a:ln w="12700">
            <a:solidFill>
              <a:srgbClr val="0070AD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4" name="Text 1"/>
          <p:cNvSpPr/>
          <p:nvPr/>
        </p:nvSpPr>
        <p:spPr>
          <a:xfrm>
            <a:off x="685800" y="438912"/>
            <a:ext cx="10149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70A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Gebrauchte E-Autos: Nachfrage ist vorhanden, aber preisgetrieben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685800" y="914400"/>
            <a:ext cx="10332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i="1" dirty="0">
                <a:solidFill>
                  <a:srgbClr val="666666"/>
                </a:solidFill>
              </a:rPr>
              <a:t>Frage 10 – Wahrnehmung erhöhter Nachfrage nach gebrauchten Elektrofahrzeugen</a:t>
            </a:r>
            <a:endParaRPr lang="en-US" sz="1250" dirty="0"/>
          </a:p>
        </p:txBody>
      </p:sp>
      <p:pic>
        <p:nvPicPr>
          <p:cNvPr id="6" name="Image 1" descr="/mnt/data/pptx_unzip/ppt/media/image1.png"/>
          <p:cNvPicPr>
            <a:picLocks noChangeAspect="1"/>
          </p:cNvPicPr>
          <p:nvPr/>
        </p:nvPicPr>
        <p:blipFill>
          <a:blip r:embed="rId4">
            <a:alphaModFix amt="90000"/>
          </a:blip>
          <a:stretch>
            <a:fillRect/>
          </a:stretch>
        </p:blipFill>
        <p:spPr>
          <a:xfrm>
            <a:off x="10863072" y="5925312"/>
            <a:ext cx="566928" cy="56692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85800" y="6236208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000000"/>
                </a:solidFill>
              </a:rPr>
              <a:t>n = 282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1658600" y="6428232"/>
            <a:ext cx="20116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0070AD"/>
                </a:solidFill>
              </a:rPr>
              <a:t>12</a:t>
            </a:r>
            <a:endParaRPr lang="en-US" sz="700" dirty="0"/>
          </a:p>
        </p:txBody>
      </p:sp>
      <p:sp>
        <p:nvSpPr>
          <p:cNvPr id="9" name="Shape 5"/>
          <p:cNvSpPr/>
          <p:nvPr/>
        </p:nvSpPr>
        <p:spPr>
          <a:xfrm>
            <a:off x="1828800" y="4937760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0" name="Shape 6"/>
          <p:cNvSpPr/>
          <p:nvPr/>
        </p:nvSpPr>
        <p:spPr>
          <a:xfrm>
            <a:off x="1828800" y="4315968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1" name="Shape 7"/>
          <p:cNvSpPr/>
          <p:nvPr/>
        </p:nvSpPr>
        <p:spPr>
          <a:xfrm>
            <a:off x="1828800" y="3694176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2" name="Shape 8"/>
          <p:cNvSpPr/>
          <p:nvPr/>
        </p:nvSpPr>
        <p:spPr>
          <a:xfrm>
            <a:off x="1828800" y="3072384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3" name="Shape 9"/>
          <p:cNvSpPr/>
          <p:nvPr/>
        </p:nvSpPr>
        <p:spPr>
          <a:xfrm>
            <a:off x="1828800" y="2450592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Shape 10"/>
          <p:cNvSpPr/>
          <p:nvPr/>
        </p:nvSpPr>
        <p:spPr>
          <a:xfrm>
            <a:off x="1828800" y="1828800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5" name="Shape 11"/>
          <p:cNvSpPr/>
          <p:nvPr/>
        </p:nvSpPr>
        <p:spPr>
          <a:xfrm>
            <a:off x="1828800" y="4331513"/>
            <a:ext cx="2560320" cy="606247"/>
          </a:xfrm>
          <a:prstGeom prst="rect">
            <a:avLst/>
          </a:prstGeom>
          <a:solidFill>
            <a:srgbClr val="2A5F95">
              <a:alpha val="95000"/>
            </a:srgbClr>
          </a:solidFill>
          <a:ln w="12700">
            <a:solidFill>
              <a:srgbClr val="2A5F95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6" name="Text 12"/>
          <p:cNvSpPr/>
          <p:nvPr/>
        </p:nvSpPr>
        <p:spPr>
          <a:xfrm>
            <a:off x="1828800" y="4093769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324D"/>
                </a:solidFill>
              </a:rPr>
              <a:t>20 %</a:t>
            </a:r>
            <a:endParaRPr lang="en-US" sz="1000" dirty="0"/>
          </a:p>
        </p:txBody>
      </p:sp>
      <p:sp>
        <p:nvSpPr>
          <p:cNvPr id="17" name="Text 13"/>
          <p:cNvSpPr/>
          <p:nvPr/>
        </p:nvSpPr>
        <p:spPr>
          <a:xfrm>
            <a:off x="1783080" y="5047488"/>
            <a:ext cx="2651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222222"/>
                </a:solidFill>
              </a:rPr>
              <a:t>Ja, generell</a:t>
            </a:r>
            <a:endParaRPr lang="en-US" sz="900" dirty="0"/>
          </a:p>
        </p:txBody>
      </p:sp>
      <p:sp>
        <p:nvSpPr>
          <p:cNvPr id="18" name="Shape 14"/>
          <p:cNvSpPr/>
          <p:nvPr/>
        </p:nvSpPr>
        <p:spPr>
          <a:xfrm>
            <a:off x="4617720" y="3813249"/>
            <a:ext cx="2560320" cy="1124511"/>
          </a:xfrm>
          <a:prstGeom prst="rect">
            <a:avLst/>
          </a:prstGeom>
          <a:solidFill>
            <a:srgbClr val="4F83BF">
              <a:alpha val="95000"/>
            </a:srgbClr>
          </a:solidFill>
          <a:ln w="12700">
            <a:solidFill>
              <a:srgbClr val="4F83B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9" name="Text 15"/>
          <p:cNvSpPr/>
          <p:nvPr/>
        </p:nvSpPr>
        <p:spPr>
          <a:xfrm>
            <a:off x="4617720" y="3575505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324D"/>
                </a:solidFill>
              </a:rPr>
              <a:t>36 %</a:t>
            </a:r>
            <a:endParaRPr lang="en-US" sz="1000" dirty="0"/>
          </a:p>
        </p:txBody>
      </p:sp>
      <p:sp>
        <p:nvSpPr>
          <p:cNvPr id="20" name="Text 16"/>
          <p:cNvSpPr/>
          <p:nvPr/>
        </p:nvSpPr>
        <p:spPr>
          <a:xfrm>
            <a:off x="4572000" y="5047488"/>
            <a:ext cx="2651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222222"/>
                </a:solidFill>
              </a:rPr>
              <a:t>Ja, primär bis 25.000 €</a:t>
            </a:r>
            <a:endParaRPr lang="en-US" sz="900" dirty="0"/>
          </a:p>
        </p:txBody>
      </p:sp>
      <p:sp>
        <p:nvSpPr>
          <p:cNvPr id="21" name="Shape 17"/>
          <p:cNvSpPr/>
          <p:nvPr/>
        </p:nvSpPr>
        <p:spPr>
          <a:xfrm>
            <a:off x="7406640" y="3559558"/>
            <a:ext cx="2560320" cy="1378202"/>
          </a:xfrm>
          <a:prstGeom prst="rect">
            <a:avLst/>
          </a:prstGeom>
          <a:solidFill>
            <a:srgbClr val="9FB8D8">
              <a:alpha val="95000"/>
            </a:srgbClr>
          </a:solidFill>
          <a:ln w="12700">
            <a:solidFill>
              <a:srgbClr val="9FB8D8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2" name="Text 18"/>
          <p:cNvSpPr/>
          <p:nvPr/>
        </p:nvSpPr>
        <p:spPr>
          <a:xfrm>
            <a:off x="7406640" y="3321814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324D"/>
                </a:solidFill>
              </a:rPr>
              <a:t>44 %</a:t>
            </a:r>
            <a:endParaRPr lang="en-US" sz="1000" dirty="0"/>
          </a:p>
        </p:txBody>
      </p:sp>
      <p:sp>
        <p:nvSpPr>
          <p:cNvPr id="23" name="Text 19"/>
          <p:cNvSpPr/>
          <p:nvPr/>
        </p:nvSpPr>
        <p:spPr>
          <a:xfrm>
            <a:off x="7360920" y="5047488"/>
            <a:ext cx="2651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222222"/>
                </a:solidFill>
              </a:rPr>
              <a:t>Nein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x_unzip/ppt/media/image2.jpeg"/>
          <p:cNvPicPr>
            <a:picLocks noChangeAspect="1"/>
          </p:cNvPicPr>
          <p:nvPr/>
        </p:nvPicPr>
        <p:blipFill>
          <a:blip r:embed="rId3">
            <a:alphaModFix amt="12000"/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0070AD"/>
          </a:solidFill>
          <a:ln w="12700">
            <a:solidFill>
              <a:srgbClr val="0070AD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4" name="Text 1"/>
          <p:cNvSpPr/>
          <p:nvPr/>
        </p:nvSpPr>
        <p:spPr>
          <a:xfrm>
            <a:off x="685800" y="438912"/>
            <a:ext cx="10149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70A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Auch der Gebrauchtmarkt braucht Kosten- und Vertrauenssignale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685800" y="914400"/>
            <a:ext cx="10332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i="1" dirty="0">
                <a:solidFill>
                  <a:srgbClr val="666666"/>
                </a:solidFill>
              </a:rPr>
              <a:t>Frage 11 – Maßnahmen zur Erhöhung der Nachfrage nach gebrauchten Elektrofahrzeugen</a:t>
            </a:r>
            <a:endParaRPr lang="en-US" sz="1250" dirty="0"/>
          </a:p>
        </p:txBody>
      </p:sp>
      <p:pic>
        <p:nvPicPr>
          <p:cNvPr id="6" name="Image 1" descr="/mnt/data/pptx_unzip/ppt/media/image1.png"/>
          <p:cNvPicPr>
            <a:picLocks noChangeAspect="1"/>
          </p:cNvPicPr>
          <p:nvPr/>
        </p:nvPicPr>
        <p:blipFill>
          <a:blip r:embed="rId4">
            <a:alphaModFix amt="90000"/>
          </a:blip>
          <a:stretch>
            <a:fillRect/>
          </a:stretch>
        </p:blipFill>
        <p:spPr>
          <a:xfrm>
            <a:off x="10863072" y="5925312"/>
            <a:ext cx="566928" cy="56692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85800" y="6236208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000000"/>
                </a:solidFill>
              </a:rPr>
              <a:t>n = 219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1658600" y="6428232"/>
            <a:ext cx="20116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0070AD"/>
                </a:solidFill>
              </a:rPr>
              <a:t>13</a:t>
            </a:r>
            <a:endParaRPr lang="en-US" sz="700" dirty="0"/>
          </a:p>
        </p:txBody>
      </p:sp>
      <p:sp>
        <p:nvSpPr>
          <p:cNvPr id="9" name="Text 5"/>
          <p:cNvSpPr/>
          <p:nvPr/>
        </p:nvSpPr>
        <p:spPr>
          <a:xfrm>
            <a:off x="914400" y="1645920"/>
            <a:ext cx="3429000" cy="48855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930" dirty="0">
                <a:solidFill>
                  <a:srgbClr val="222222"/>
                </a:solidFill>
              </a:rPr>
              <a:t>Strompreissenkung</a:t>
            </a:r>
            <a:endParaRPr lang="en-US" sz="930" dirty="0"/>
          </a:p>
        </p:txBody>
      </p:sp>
      <p:sp>
        <p:nvSpPr>
          <p:cNvPr id="10" name="Shape 6"/>
          <p:cNvSpPr/>
          <p:nvPr/>
        </p:nvSpPr>
        <p:spPr>
          <a:xfrm>
            <a:off x="4572000" y="1645920"/>
            <a:ext cx="3757613" cy="442831"/>
          </a:xfrm>
          <a:prstGeom prst="rect">
            <a:avLst/>
          </a:prstGeom>
          <a:solidFill>
            <a:srgbClr val="4F83BF"/>
          </a:solidFill>
          <a:ln w="12700">
            <a:solidFill>
              <a:srgbClr val="4F83B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1" name="Text 7"/>
          <p:cNvSpPr/>
          <p:nvPr/>
        </p:nvSpPr>
        <p:spPr>
          <a:xfrm>
            <a:off x="10396728" y="1664208"/>
            <a:ext cx="640080" cy="4702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7324D"/>
                </a:solidFill>
              </a:rPr>
              <a:t>66 %</a:t>
            </a:r>
            <a:endParaRPr lang="en-US" sz="900" dirty="0"/>
          </a:p>
        </p:txBody>
      </p:sp>
      <p:sp>
        <p:nvSpPr>
          <p:cNvPr id="12" name="Text 8"/>
          <p:cNvSpPr/>
          <p:nvPr/>
        </p:nvSpPr>
        <p:spPr>
          <a:xfrm>
            <a:off x="914400" y="2207623"/>
            <a:ext cx="3429000" cy="48855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930" dirty="0">
                <a:solidFill>
                  <a:srgbClr val="222222"/>
                </a:solidFill>
              </a:rPr>
              <a:t>Förderung gebrauchter E-Fahrzeuge</a:t>
            </a:r>
            <a:endParaRPr lang="en-US" sz="930" dirty="0"/>
          </a:p>
        </p:txBody>
      </p:sp>
      <p:sp>
        <p:nvSpPr>
          <p:cNvPr id="13" name="Shape 9"/>
          <p:cNvSpPr/>
          <p:nvPr/>
        </p:nvSpPr>
        <p:spPr>
          <a:xfrm>
            <a:off x="4572000" y="2207623"/>
            <a:ext cx="3444431" cy="442831"/>
          </a:xfrm>
          <a:prstGeom prst="rect">
            <a:avLst/>
          </a:prstGeom>
          <a:solidFill>
            <a:srgbClr val="4F83BF"/>
          </a:solidFill>
          <a:ln w="12700">
            <a:solidFill>
              <a:srgbClr val="4F83B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Text 10"/>
          <p:cNvSpPr/>
          <p:nvPr/>
        </p:nvSpPr>
        <p:spPr>
          <a:xfrm>
            <a:off x="10396728" y="2225911"/>
            <a:ext cx="640080" cy="4702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7324D"/>
                </a:solidFill>
              </a:rPr>
              <a:t>60 %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914400" y="2769326"/>
            <a:ext cx="3429000" cy="48855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930" dirty="0">
                <a:solidFill>
                  <a:srgbClr val="222222"/>
                </a:solidFill>
              </a:rPr>
              <a:t>Ausbau Ladeinfrastruktur</a:t>
            </a:r>
            <a:endParaRPr lang="en-US" sz="930" dirty="0"/>
          </a:p>
        </p:txBody>
      </p:sp>
      <p:sp>
        <p:nvSpPr>
          <p:cNvPr id="16" name="Shape 12"/>
          <p:cNvSpPr/>
          <p:nvPr/>
        </p:nvSpPr>
        <p:spPr>
          <a:xfrm>
            <a:off x="4572000" y="2769326"/>
            <a:ext cx="2870645" cy="442831"/>
          </a:xfrm>
          <a:prstGeom prst="rect">
            <a:avLst/>
          </a:prstGeom>
          <a:solidFill>
            <a:srgbClr val="4F83BF"/>
          </a:solidFill>
          <a:ln w="12700">
            <a:solidFill>
              <a:srgbClr val="4F83B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7" name="Text 13"/>
          <p:cNvSpPr/>
          <p:nvPr/>
        </p:nvSpPr>
        <p:spPr>
          <a:xfrm>
            <a:off x="10396728" y="2787614"/>
            <a:ext cx="640080" cy="4702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7324D"/>
                </a:solidFill>
              </a:rPr>
              <a:t>50 %</a:t>
            </a:r>
            <a:endParaRPr lang="en-US" sz="900" dirty="0"/>
          </a:p>
        </p:txBody>
      </p:sp>
      <p:sp>
        <p:nvSpPr>
          <p:cNvPr id="18" name="Text 14"/>
          <p:cNvSpPr/>
          <p:nvPr/>
        </p:nvSpPr>
        <p:spPr>
          <a:xfrm>
            <a:off x="914400" y="3331029"/>
            <a:ext cx="3429000" cy="48855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930" dirty="0">
                <a:solidFill>
                  <a:srgbClr val="222222"/>
                </a:solidFill>
              </a:rPr>
              <a:t>Mehr Transparenz bei Ladetarifen</a:t>
            </a:r>
            <a:endParaRPr lang="en-US" sz="930" dirty="0"/>
          </a:p>
        </p:txBody>
      </p:sp>
      <p:sp>
        <p:nvSpPr>
          <p:cNvPr id="19" name="Shape 15"/>
          <p:cNvSpPr/>
          <p:nvPr/>
        </p:nvSpPr>
        <p:spPr>
          <a:xfrm>
            <a:off x="4572000" y="3331029"/>
            <a:ext cx="1852803" cy="442831"/>
          </a:xfrm>
          <a:prstGeom prst="rect">
            <a:avLst/>
          </a:prstGeom>
          <a:solidFill>
            <a:srgbClr val="4F83BF"/>
          </a:solidFill>
          <a:ln w="12700">
            <a:solidFill>
              <a:srgbClr val="4F83B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0" name="Text 16"/>
          <p:cNvSpPr/>
          <p:nvPr/>
        </p:nvSpPr>
        <p:spPr>
          <a:xfrm>
            <a:off x="10396728" y="3349317"/>
            <a:ext cx="640080" cy="4702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7324D"/>
                </a:solidFill>
              </a:rPr>
              <a:t>32 %</a:t>
            </a:r>
            <a:endParaRPr lang="en-US" sz="900" dirty="0"/>
          </a:p>
        </p:txBody>
      </p:sp>
      <p:sp>
        <p:nvSpPr>
          <p:cNvPr id="21" name="Text 17"/>
          <p:cNvSpPr/>
          <p:nvPr/>
        </p:nvSpPr>
        <p:spPr>
          <a:xfrm>
            <a:off x="914400" y="3892731"/>
            <a:ext cx="3429000" cy="48855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930" dirty="0">
                <a:solidFill>
                  <a:srgbClr val="222222"/>
                </a:solidFill>
              </a:rPr>
              <a:t>Förderung privater Ladeinfrastruktur</a:t>
            </a:r>
            <a:endParaRPr lang="en-US" sz="930" dirty="0"/>
          </a:p>
        </p:txBody>
      </p:sp>
      <p:sp>
        <p:nvSpPr>
          <p:cNvPr id="22" name="Shape 18"/>
          <p:cNvSpPr/>
          <p:nvPr/>
        </p:nvSpPr>
        <p:spPr>
          <a:xfrm>
            <a:off x="4572000" y="3892731"/>
            <a:ext cx="1826514" cy="442831"/>
          </a:xfrm>
          <a:prstGeom prst="rect">
            <a:avLst/>
          </a:prstGeom>
          <a:solidFill>
            <a:srgbClr val="4F83BF"/>
          </a:solidFill>
          <a:ln w="12700">
            <a:solidFill>
              <a:srgbClr val="4F83B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3" name="Text 19"/>
          <p:cNvSpPr/>
          <p:nvPr/>
        </p:nvSpPr>
        <p:spPr>
          <a:xfrm>
            <a:off x="10396728" y="3911019"/>
            <a:ext cx="640080" cy="4702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7324D"/>
                </a:solidFill>
              </a:rPr>
              <a:t>32 %</a:t>
            </a:r>
            <a:endParaRPr lang="en-US" sz="900" dirty="0"/>
          </a:p>
        </p:txBody>
      </p:sp>
      <p:sp>
        <p:nvSpPr>
          <p:cNvPr id="24" name="Text 20"/>
          <p:cNvSpPr/>
          <p:nvPr/>
        </p:nvSpPr>
        <p:spPr>
          <a:xfrm>
            <a:off x="914400" y="4454434"/>
            <a:ext cx="3429000" cy="48855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930" dirty="0">
                <a:solidFill>
                  <a:srgbClr val="222222"/>
                </a:solidFill>
              </a:rPr>
              <a:t>Förderung von Batteriediagnose</a:t>
            </a:r>
            <a:endParaRPr lang="en-US" sz="930" dirty="0"/>
          </a:p>
        </p:txBody>
      </p:sp>
      <p:sp>
        <p:nvSpPr>
          <p:cNvPr id="25" name="Shape 21"/>
          <p:cNvSpPr/>
          <p:nvPr/>
        </p:nvSpPr>
        <p:spPr>
          <a:xfrm>
            <a:off x="4572000" y="4454434"/>
            <a:ext cx="1043559" cy="442831"/>
          </a:xfrm>
          <a:prstGeom prst="rect">
            <a:avLst/>
          </a:prstGeom>
          <a:solidFill>
            <a:srgbClr val="4F83BF"/>
          </a:solidFill>
          <a:ln w="12700">
            <a:solidFill>
              <a:srgbClr val="4F83B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6" name="Text 22"/>
          <p:cNvSpPr/>
          <p:nvPr/>
        </p:nvSpPr>
        <p:spPr>
          <a:xfrm>
            <a:off x="10396728" y="4472722"/>
            <a:ext cx="640080" cy="4702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7324D"/>
                </a:solidFill>
              </a:rPr>
              <a:t>18 %</a:t>
            </a:r>
            <a:endParaRPr lang="en-US" sz="900" dirty="0"/>
          </a:p>
        </p:txBody>
      </p:sp>
      <p:sp>
        <p:nvSpPr>
          <p:cNvPr id="27" name="Text 23"/>
          <p:cNvSpPr/>
          <p:nvPr/>
        </p:nvSpPr>
        <p:spPr>
          <a:xfrm>
            <a:off x="914400" y="5016137"/>
            <a:ext cx="3429000" cy="48855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930" dirty="0">
                <a:solidFill>
                  <a:srgbClr val="222222"/>
                </a:solidFill>
              </a:rPr>
              <a:t>Ladegutscheine Hersteller / Bund</a:t>
            </a:r>
            <a:endParaRPr lang="en-US" sz="930" dirty="0"/>
          </a:p>
        </p:txBody>
      </p:sp>
      <p:sp>
        <p:nvSpPr>
          <p:cNvPr id="28" name="Shape 24"/>
          <p:cNvSpPr/>
          <p:nvPr/>
        </p:nvSpPr>
        <p:spPr>
          <a:xfrm>
            <a:off x="4572000" y="5016137"/>
            <a:ext cx="286893" cy="442831"/>
          </a:xfrm>
          <a:prstGeom prst="rect">
            <a:avLst/>
          </a:prstGeom>
          <a:solidFill>
            <a:srgbClr val="4F83BF"/>
          </a:solidFill>
          <a:ln w="12700">
            <a:solidFill>
              <a:srgbClr val="4F83B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9" name="Text 25"/>
          <p:cNvSpPr/>
          <p:nvPr/>
        </p:nvSpPr>
        <p:spPr>
          <a:xfrm>
            <a:off x="10396728" y="5034425"/>
            <a:ext cx="640080" cy="4702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7324D"/>
                </a:solidFill>
              </a:rPr>
              <a:t>5 %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x_unzip/ppt/media/image2.jpeg"/>
          <p:cNvPicPr>
            <a:picLocks noChangeAspect="1"/>
          </p:cNvPicPr>
          <p:nvPr/>
        </p:nvPicPr>
        <p:blipFill>
          <a:blip r:embed="rId3">
            <a:alphaModFix amt="12000"/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0070AD"/>
          </a:solidFill>
          <a:ln w="12700">
            <a:solidFill>
              <a:srgbClr val="0070AD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6" name="Image 1" descr="/mnt/data/pptx_unzip/ppt/media/image1.png"/>
          <p:cNvPicPr>
            <a:picLocks noChangeAspect="1"/>
          </p:cNvPicPr>
          <p:nvPr/>
        </p:nvPicPr>
        <p:blipFill>
          <a:blip r:embed="rId4">
            <a:alphaModFix amt="90000"/>
          </a:blip>
          <a:stretch>
            <a:fillRect/>
          </a:stretch>
        </p:blipFill>
        <p:spPr>
          <a:xfrm>
            <a:off x="10863072" y="5925312"/>
            <a:ext cx="566928" cy="5669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347472"/>
            <a:ext cx="1051560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500" b="1">
                <a:solidFill>
                  <a:srgbClr val="0070C0"/>
                </a:solidFill>
              </a:rPr>
              <a:t>Unzufriedenheit und Handlungsbedarf klar benannt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795528"/>
            <a:ext cx="10698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50">
                <a:solidFill>
                  <a:srgbClr val="5F7487"/>
                </a:solidFill>
              </a:rPr>
              <a:t>Frage 12: Zufriedenheit mit der Arbeit der Bundesregierung | Frage 13: Themen, die Betriebe aktuell am meisten beschäftigen</a:t>
            </a:r>
          </a:p>
        </p:txBody>
      </p:sp>
      <p:sp>
        <p:nvSpPr>
          <p:cNvPr id="9" name="Rectangle 8"/>
          <p:cNvSpPr/>
          <p:nvPr/>
        </p:nvSpPr>
        <p:spPr>
          <a:xfrm>
            <a:off x="685800" y="1371600"/>
            <a:ext cx="4069080" cy="3886200"/>
          </a:xfrm>
          <a:prstGeom prst="rect">
            <a:avLst/>
          </a:prstGeom>
          <a:solidFill>
            <a:srgbClr val="F2F6FA"/>
          </a:solidFill>
          <a:ln>
            <a:solidFill>
              <a:srgbClr val="DCE1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919472" y="1371600"/>
            <a:ext cx="6035040" cy="3886200"/>
          </a:xfrm>
          <a:prstGeom prst="rect">
            <a:avLst/>
          </a:prstGeom>
          <a:solidFill>
            <a:srgbClr val="F2F6FA"/>
          </a:solidFill>
          <a:ln>
            <a:solidFill>
              <a:srgbClr val="DCE1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41248" y="1481328"/>
            <a:ext cx="36576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50" b="1">
                <a:solidFill>
                  <a:srgbClr val="373737"/>
                </a:solidFill>
              </a:rPr>
              <a:t>Bewertung der Bundesregierung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20640" y="1481328"/>
            <a:ext cx="56692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50" b="1">
                <a:solidFill>
                  <a:srgbClr val="373737"/>
                </a:solidFill>
              </a:rPr>
              <a:t>Handlungsbedarf aus Sicht der Betriebe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14400" y="4434840"/>
            <a:ext cx="3520440" cy="18288"/>
          </a:xfrm>
          <a:prstGeom prst="rect">
            <a:avLst/>
          </a:prstGeom>
          <a:solidFill>
            <a:srgbClr val="A0AA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1234440" y="4112514"/>
            <a:ext cx="1051560" cy="322326"/>
          </a:xfrm>
          <a:prstGeom prst="rect">
            <a:avLst/>
          </a:prstGeom>
          <a:solidFill>
            <a:srgbClr val="6797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124712" y="3819906"/>
            <a:ext cx="1271016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100" b="1">
                <a:solidFill>
                  <a:srgbClr val="373737"/>
                </a:solidFill>
              </a:rPr>
              <a:t>15 %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4544568"/>
            <a:ext cx="1874520" cy="53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373737"/>
                </a:solidFill>
              </a:rPr>
              <a:t>Zufrieden
(sehr gut/gut/
befriedigend)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291840" y="2608326"/>
            <a:ext cx="1051560" cy="182651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3182112" y="2315718"/>
            <a:ext cx="1271016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100" b="1">
                <a:solidFill>
                  <a:srgbClr val="373737"/>
                </a:solidFill>
              </a:rPr>
              <a:t>85 %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880360" y="4544568"/>
            <a:ext cx="1874520" cy="53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373737"/>
                </a:solidFill>
              </a:rPr>
              <a:t>Unzufrieden
(ausreichend/
mangelhaft/ungenügend)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193792" y="1883664"/>
            <a:ext cx="2057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30">
                <a:solidFill>
                  <a:srgbClr val="373737"/>
                </a:solidFill>
              </a:rPr>
              <a:t>Überregulierung und Bürokratie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406640" y="1901952"/>
            <a:ext cx="2423160" cy="182880"/>
          </a:xfrm>
          <a:prstGeom prst="rect">
            <a:avLst/>
          </a:prstGeom>
          <a:solidFill>
            <a:srgbClr val="447D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9939528" y="1865376"/>
            <a:ext cx="502920" cy="246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50" b="1">
                <a:solidFill>
                  <a:srgbClr val="373737"/>
                </a:solidFill>
              </a:rPr>
              <a:t>83 %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193792" y="2249424"/>
            <a:ext cx="2057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30">
                <a:solidFill>
                  <a:srgbClr val="373737"/>
                </a:solidFill>
              </a:rPr>
              <a:t>Steuern und Abgaben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406640" y="2267712"/>
            <a:ext cx="1751681" cy="182880"/>
          </a:xfrm>
          <a:prstGeom prst="rect">
            <a:avLst/>
          </a:prstGeom>
          <a:solidFill>
            <a:srgbClr val="447D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9939528" y="2231136"/>
            <a:ext cx="502920" cy="246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50" b="1">
                <a:solidFill>
                  <a:srgbClr val="373737"/>
                </a:solidFill>
              </a:rPr>
              <a:t>60 %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193792" y="2615184"/>
            <a:ext cx="2057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30">
                <a:solidFill>
                  <a:srgbClr val="373737"/>
                </a:solidFill>
              </a:rPr>
              <a:t>Kostenentwicklung / Margendruck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406640" y="2633472"/>
            <a:ext cx="1488929" cy="182880"/>
          </a:xfrm>
          <a:prstGeom prst="rect">
            <a:avLst/>
          </a:prstGeom>
          <a:solidFill>
            <a:srgbClr val="447D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9939528" y="2596896"/>
            <a:ext cx="502920" cy="246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50" b="1">
                <a:solidFill>
                  <a:srgbClr val="373737"/>
                </a:solidFill>
              </a:rPr>
              <a:t>51 %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193792" y="2980944"/>
            <a:ext cx="2057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30">
                <a:solidFill>
                  <a:srgbClr val="373737"/>
                </a:solidFill>
              </a:rPr>
              <a:t>Mitarbeitergewinnung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406640" y="2999232"/>
            <a:ext cx="934230" cy="182880"/>
          </a:xfrm>
          <a:prstGeom prst="rect">
            <a:avLst/>
          </a:prstGeom>
          <a:solidFill>
            <a:srgbClr val="447D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9939528" y="2962656"/>
            <a:ext cx="502920" cy="246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50" b="1">
                <a:solidFill>
                  <a:srgbClr val="373737"/>
                </a:solidFill>
              </a:rPr>
              <a:t>32 %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193792" y="3346704"/>
            <a:ext cx="2057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30">
                <a:solidFill>
                  <a:srgbClr val="373737"/>
                </a:solidFill>
              </a:rPr>
              <a:t>Kaufzurückhaltung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406640" y="3364992"/>
            <a:ext cx="846646" cy="182880"/>
          </a:xfrm>
          <a:prstGeom prst="rect">
            <a:avLst/>
          </a:prstGeom>
          <a:solidFill>
            <a:srgbClr val="447D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9939528" y="3328416"/>
            <a:ext cx="502920" cy="246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50" b="1">
                <a:solidFill>
                  <a:srgbClr val="373737"/>
                </a:solidFill>
              </a:rPr>
              <a:t>29 %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193792" y="3712464"/>
            <a:ext cx="2057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30">
                <a:solidFill>
                  <a:srgbClr val="373737"/>
                </a:solidFill>
              </a:rPr>
              <a:t>Preisanstieg Fahrzeuge / Komponenten</a:t>
            </a:r>
          </a:p>
        </p:txBody>
      </p:sp>
      <p:sp>
        <p:nvSpPr>
          <p:cNvPr id="36" name="Rectangle 35"/>
          <p:cNvSpPr/>
          <p:nvPr/>
        </p:nvSpPr>
        <p:spPr>
          <a:xfrm>
            <a:off x="7406640" y="3730752"/>
            <a:ext cx="613088" cy="182880"/>
          </a:xfrm>
          <a:prstGeom prst="rect">
            <a:avLst/>
          </a:prstGeom>
          <a:solidFill>
            <a:srgbClr val="447D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9939528" y="3694176"/>
            <a:ext cx="502920" cy="246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50" b="1">
                <a:solidFill>
                  <a:srgbClr val="373737"/>
                </a:solidFill>
              </a:rPr>
              <a:t>21 %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193792" y="4078224"/>
            <a:ext cx="2057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30">
                <a:solidFill>
                  <a:srgbClr val="373737"/>
                </a:solidFill>
              </a:rPr>
              <a:t>KI-Entwicklung und Nutzung im Betrieb</a:t>
            </a:r>
          </a:p>
        </p:txBody>
      </p:sp>
      <p:sp>
        <p:nvSpPr>
          <p:cNvPr id="39" name="Rectangle 38"/>
          <p:cNvSpPr/>
          <p:nvPr/>
        </p:nvSpPr>
        <p:spPr>
          <a:xfrm>
            <a:off x="7406640" y="4096512"/>
            <a:ext cx="262752" cy="182880"/>
          </a:xfrm>
          <a:prstGeom prst="rect">
            <a:avLst/>
          </a:prstGeom>
          <a:solidFill>
            <a:srgbClr val="447D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9939528" y="4059936"/>
            <a:ext cx="502920" cy="246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50" b="1">
                <a:solidFill>
                  <a:srgbClr val="373737"/>
                </a:solidFill>
              </a:rPr>
              <a:t>9 %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193792" y="4443984"/>
            <a:ext cx="2057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30">
                <a:solidFill>
                  <a:srgbClr val="373737"/>
                </a:solidFill>
              </a:rPr>
              <a:t>Nachfolgeregelung im Betrieb</a:t>
            </a:r>
          </a:p>
        </p:txBody>
      </p:sp>
      <p:sp>
        <p:nvSpPr>
          <p:cNvPr id="42" name="Rectangle 41"/>
          <p:cNvSpPr/>
          <p:nvPr/>
        </p:nvSpPr>
        <p:spPr>
          <a:xfrm>
            <a:off x="7406640" y="4462272"/>
            <a:ext cx="233557" cy="182880"/>
          </a:xfrm>
          <a:prstGeom prst="rect">
            <a:avLst/>
          </a:prstGeom>
          <a:solidFill>
            <a:srgbClr val="447D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9939528" y="4425696"/>
            <a:ext cx="502920" cy="246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50" b="1">
                <a:solidFill>
                  <a:srgbClr val="373737"/>
                </a:solidFill>
              </a:rPr>
              <a:t>8 %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685800" y="5440680"/>
            <a:ext cx="10241280" cy="438912"/>
          </a:xfrm>
          <a:prstGeom prst="roundRect">
            <a:avLst/>
          </a:prstGeom>
          <a:solidFill>
            <a:srgbClr val="E8F1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868680" y="5532120"/>
            <a:ext cx="9875520" cy="246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50" b="1">
                <a:solidFill>
                  <a:srgbClr val="373737"/>
                </a:solidFill>
              </a:rPr>
              <a:t>Kernaussage: Die Unzufriedenheit ist kein Stimmungsbild ohne Richtung – sie konzentriert sich auf konkrete Belastungen der Betriebe.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85800" y="6199632"/>
            <a:ext cx="1097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 i="1">
                <a:solidFill>
                  <a:srgbClr val="373737"/>
                </a:solidFill>
              </a:rPr>
              <a:t>n = 310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919472" y="6199632"/>
            <a:ext cx="1097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 i="1">
                <a:solidFill>
                  <a:srgbClr val="373737"/>
                </a:solidFill>
              </a:rPr>
              <a:t>n = 312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1475720" y="6446520"/>
            <a:ext cx="2286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600">
                <a:solidFill>
                  <a:srgbClr val="0070C0"/>
                </a:solidFill>
              </a:rPr>
              <a:t>14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x_unzip/ppt/media/image2.jpeg"/>
          <p:cNvPicPr>
            <a:picLocks noChangeAspect="1"/>
          </p:cNvPicPr>
          <p:nvPr/>
        </p:nvPicPr>
        <p:blipFill>
          <a:blip r:embed="rId3">
            <a:alphaModFix amt="12000"/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0070AD"/>
          </a:solidFill>
          <a:ln w="12700">
            <a:solidFill>
              <a:srgbClr val="0070AD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4" name="Text 1"/>
          <p:cNvSpPr/>
          <p:nvPr/>
        </p:nvSpPr>
        <p:spPr>
          <a:xfrm>
            <a:off x="685800" y="438912"/>
            <a:ext cx="10149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70A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Breite Rückmeldung aus dem Kfz-Gewerbe</a:t>
            </a:r>
            <a:endParaRPr lang="en-US" sz="2400" dirty="0"/>
          </a:p>
        </p:txBody>
      </p:sp>
      <p:pic>
        <p:nvPicPr>
          <p:cNvPr id="5" name="Image 1" descr="/mnt/data/pptx_unzip/ppt/media/image1.png"/>
          <p:cNvPicPr>
            <a:picLocks noChangeAspect="1"/>
          </p:cNvPicPr>
          <p:nvPr/>
        </p:nvPicPr>
        <p:blipFill>
          <a:blip r:embed="rId4">
            <a:alphaModFix amt="90000"/>
          </a:blip>
          <a:stretch>
            <a:fillRect/>
          </a:stretch>
        </p:blipFill>
        <p:spPr>
          <a:xfrm>
            <a:off x="10863072" y="5925312"/>
            <a:ext cx="566928" cy="56692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1658600" y="6428232"/>
            <a:ext cx="20116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0070AD"/>
                </a:solidFill>
              </a:rPr>
              <a:t>2</a:t>
            </a:r>
            <a:endParaRPr lang="en-US" sz="700" dirty="0"/>
          </a:p>
        </p:txBody>
      </p:sp>
      <p:sp>
        <p:nvSpPr>
          <p:cNvPr id="7" name="Text 3"/>
          <p:cNvSpPr/>
          <p:nvPr/>
        </p:nvSpPr>
        <p:spPr>
          <a:xfrm>
            <a:off x="960120" y="1527048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070AD"/>
                </a:solidFill>
              </a:rPr>
              <a:t>▪</a:t>
            </a:r>
            <a:endParaRPr lang="en-US" sz="1900" dirty="0"/>
          </a:p>
        </p:txBody>
      </p:sp>
      <p:sp>
        <p:nvSpPr>
          <p:cNvPr id="8" name="Text 4"/>
          <p:cNvSpPr/>
          <p:nvPr/>
        </p:nvSpPr>
        <p:spPr>
          <a:xfrm>
            <a:off x="1325880" y="1508760"/>
            <a:ext cx="9326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dirty="0">
                <a:solidFill>
                  <a:srgbClr val="0070AD"/>
                </a:solidFill>
              </a:rPr>
              <a:t>Befragungszeitraum: 25.06.2026 bis 05.07.2026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960120" y="2093976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070AD"/>
                </a:solidFill>
              </a:rPr>
              <a:t>▪</a:t>
            </a:r>
            <a:endParaRPr lang="en-US" sz="1900" dirty="0"/>
          </a:p>
        </p:txBody>
      </p:sp>
      <p:sp>
        <p:nvSpPr>
          <p:cNvPr id="10" name="Text 6"/>
          <p:cNvSpPr/>
          <p:nvPr/>
        </p:nvSpPr>
        <p:spPr>
          <a:xfrm>
            <a:off x="1325880" y="2075688"/>
            <a:ext cx="9326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dirty="0">
                <a:solidFill>
                  <a:srgbClr val="0070AD"/>
                </a:solidFill>
              </a:rPr>
              <a:t>383 teilnehmende Kfz-Betriebe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960120" y="2660904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070AD"/>
                </a:solidFill>
              </a:rPr>
              <a:t>▪</a:t>
            </a:r>
            <a:endParaRPr lang="en-US" sz="1900" dirty="0"/>
          </a:p>
        </p:txBody>
      </p:sp>
      <p:sp>
        <p:nvSpPr>
          <p:cNvPr id="12" name="Text 8"/>
          <p:cNvSpPr/>
          <p:nvPr/>
        </p:nvSpPr>
        <p:spPr>
          <a:xfrm>
            <a:off x="1325880" y="2642616"/>
            <a:ext cx="9326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dirty="0">
                <a:solidFill>
                  <a:srgbClr val="0070AD"/>
                </a:solidFill>
              </a:rPr>
              <a:t>Onlinebefragung über Landesverbände / Innungen und Fabrikatsverbände</a:t>
            </a:r>
            <a:endParaRPr lang="en-US" sz="2200" dirty="0"/>
          </a:p>
        </p:txBody>
      </p:sp>
      <p:sp>
        <p:nvSpPr>
          <p:cNvPr id="13" name="Text 9"/>
          <p:cNvSpPr/>
          <p:nvPr/>
        </p:nvSpPr>
        <p:spPr>
          <a:xfrm>
            <a:off x="960120" y="3227832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070AD"/>
                </a:solidFill>
              </a:rPr>
              <a:t>▪</a:t>
            </a:r>
            <a:endParaRPr lang="en-US" sz="1900" dirty="0"/>
          </a:p>
        </p:txBody>
      </p:sp>
      <p:sp>
        <p:nvSpPr>
          <p:cNvPr id="14" name="Text 10"/>
          <p:cNvSpPr/>
          <p:nvPr/>
        </p:nvSpPr>
        <p:spPr>
          <a:xfrm>
            <a:off x="1325880" y="3209544"/>
            <a:ext cx="9326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dirty="0">
                <a:solidFill>
                  <a:srgbClr val="0070AD"/>
                </a:solidFill>
              </a:rPr>
              <a:t>Geschlossene Fragen mit vorgegebenen Antwortkategorien</a:t>
            </a:r>
            <a:endParaRPr lang="en-US" sz="2200" dirty="0"/>
          </a:p>
        </p:txBody>
      </p:sp>
      <p:sp>
        <p:nvSpPr>
          <p:cNvPr id="15" name="Text 11"/>
          <p:cNvSpPr/>
          <p:nvPr/>
        </p:nvSpPr>
        <p:spPr>
          <a:xfrm>
            <a:off x="960120" y="3794760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070AD"/>
                </a:solidFill>
              </a:rPr>
              <a:t>▪</a:t>
            </a:r>
            <a:endParaRPr lang="en-US" sz="1900" dirty="0"/>
          </a:p>
        </p:txBody>
      </p:sp>
      <p:sp>
        <p:nvSpPr>
          <p:cNvPr id="16" name="Text 12"/>
          <p:cNvSpPr/>
          <p:nvPr/>
        </p:nvSpPr>
        <p:spPr>
          <a:xfrm>
            <a:off x="1325880" y="3776472"/>
            <a:ext cx="9326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dirty="0">
                <a:solidFill>
                  <a:srgbClr val="0070AD"/>
                </a:solidFill>
              </a:rPr>
              <a:t>Keine verpflichtenden Fragen</a:t>
            </a:r>
            <a:endParaRPr lang="en-US" sz="2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x_unzip/ppt/media/image2.jpeg"/>
          <p:cNvPicPr>
            <a:picLocks noChangeAspect="1"/>
          </p:cNvPicPr>
          <p:nvPr/>
        </p:nvPicPr>
        <p:blipFill>
          <a:blip r:embed="rId3">
            <a:alphaModFix amt="12000"/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0070AD"/>
          </a:solidFill>
          <a:ln w="12700">
            <a:solidFill>
              <a:srgbClr val="0070AD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4" name="Text 1"/>
          <p:cNvSpPr/>
          <p:nvPr/>
        </p:nvSpPr>
        <p:spPr>
          <a:xfrm>
            <a:off x="685800" y="438912"/>
            <a:ext cx="10149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70A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Markengebundene Betriebe prägen das Stimmungsbild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685800" y="914400"/>
            <a:ext cx="10332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i="1" dirty="0">
                <a:solidFill>
                  <a:srgbClr val="666666"/>
                </a:solidFill>
              </a:rPr>
              <a:t>Frage 1 – Art des Betriebs</a:t>
            </a:r>
            <a:endParaRPr lang="en-US" sz="1250" dirty="0"/>
          </a:p>
        </p:txBody>
      </p:sp>
      <p:pic>
        <p:nvPicPr>
          <p:cNvPr id="6" name="Image 1" descr="/mnt/data/pptx_unzip/ppt/media/image1.png"/>
          <p:cNvPicPr>
            <a:picLocks noChangeAspect="1"/>
          </p:cNvPicPr>
          <p:nvPr/>
        </p:nvPicPr>
        <p:blipFill>
          <a:blip r:embed="rId4">
            <a:alphaModFix amt="90000"/>
          </a:blip>
          <a:stretch>
            <a:fillRect/>
          </a:stretch>
        </p:blipFill>
        <p:spPr>
          <a:xfrm>
            <a:off x="10863072" y="5925312"/>
            <a:ext cx="566928" cy="56692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85800" y="6236208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000000"/>
                </a:solidFill>
              </a:rPr>
              <a:t>n = 347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1658600" y="6428232"/>
            <a:ext cx="20116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0070AD"/>
                </a:solidFill>
              </a:rPr>
              <a:t>3</a:t>
            </a:r>
            <a:endParaRPr lang="en-US" sz="700" dirty="0"/>
          </a:p>
        </p:txBody>
      </p:sp>
      <p:sp>
        <p:nvSpPr>
          <p:cNvPr id="9" name="Shape 5"/>
          <p:cNvSpPr/>
          <p:nvPr/>
        </p:nvSpPr>
        <p:spPr>
          <a:xfrm>
            <a:off x="1828800" y="4937760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0" name="Shape 6"/>
          <p:cNvSpPr/>
          <p:nvPr/>
        </p:nvSpPr>
        <p:spPr>
          <a:xfrm>
            <a:off x="1828800" y="4315968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1" name="Shape 7"/>
          <p:cNvSpPr/>
          <p:nvPr/>
        </p:nvSpPr>
        <p:spPr>
          <a:xfrm>
            <a:off x="1828800" y="3694176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2" name="Shape 8"/>
          <p:cNvSpPr/>
          <p:nvPr/>
        </p:nvSpPr>
        <p:spPr>
          <a:xfrm>
            <a:off x="1828800" y="3072384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3" name="Shape 9"/>
          <p:cNvSpPr/>
          <p:nvPr/>
        </p:nvSpPr>
        <p:spPr>
          <a:xfrm>
            <a:off x="1828800" y="2450592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Shape 10"/>
          <p:cNvSpPr/>
          <p:nvPr/>
        </p:nvSpPr>
        <p:spPr>
          <a:xfrm>
            <a:off x="1828800" y="1828800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5" name="Shape 11"/>
          <p:cNvSpPr/>
          <p:nvPr/>
        </p:nvSpPr>
        <p:spPr>
          <a:xfrm>
            <a:off x="1828800" y="2581479"/>
            <a:ext cx="3954780" cy="2356281"/>
          </a:xfrm>
          <a:prstGeom prst="rect">
            <a:avLst/>
          </a:prstGeom>
          <a:solidFill>
            <a:srgbClr val="2A5F95">
              <a:alpha val="95000"/>
            </a:srgbClr>
          </a:solidFill>
          <a:ln w="12700">
            <a:solidFill>
              <a:srgbClr val="2A5F95"/>
            </a:solidFill>
            <a:prstDash val="solid"/>
          </a:ln>
        </p:spPr>
        <p:txBody>
          <a:bodyPr/>
          <a:lstStyle/>
          <a:p>
            <a:endParaRPr lang="de-DE" dirty="0"/>
          </a:p>
        </p:txBody>
      </p:sp>
      <p:sp>
        <p:nvSpPr>
          <p:cNvPr id="16" name="Text 12"/>
          <p:cNvSpPr/>
          <p:nvPr/>
        </p:nvSpPr>
        <p:spPr>
          <a:xfrm>
            <a:off x="1828800" y="2343735"/>
            <a:ext cx="39547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324D"/>
                </a:solidFill>
              </a:rPr>
              <a:t>76 %</a:t>
            </a:r>
            <a:endParaRPr lang="en-US" sz="1000" dirty="0"/>
          </a:p>
        </p:txBody>
      </p:sp>
      <p:sp>
        <p:nvSpPr>
          <p:cNvPr id="17" name="Text 13"/>
          <p:cNvSpPr/>
          <p:nvPr/>
        </p:nvSpPr>
        <p:spPr>
          <a:xfrm>
            <a:off x="1783080" y="5047488"/>
            <a:ext cx="40462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222222"/>
                </a:solidFill>
              </a:rPr>
              <a:t>Fabrikatsgebundener Betrieb</a:t>
            </a:r>
            <a:endParaRPr lang="en-US" sz="900" dirty="0"/>
          </a:p>
        </p:txBody>
      </p:sp>
      <p:sp>
        <p:nvSpPr>
          <p:cNvPr id="18" name="Shape 14"/>
          <p:cNvSpPr/>
          <p:nvPr/>
        </p:nvSpPr>
        <p:spPr>
          <a:xfrm>
            <a:off x="6012180" y="4185081"/>
            <a:ext cx="3954780" cy="752679"/>
          </a:xfrm>
          <a:prstGeom prst="rect">
            <a:avLst/>
          </a:prstGeom>
          <a:solidFill>
            <a:srgbClr val="4F83BF">
              <a:alpha val="95000"/>
            </a:srgbClr>
          </a:solidFill>
          <a:ln w="12700">
            <a:solidFill>
              <a:srgbClr val="4F83B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9" name="Text 15"/>
          <p:cNvSpPr/>
          <p:nvPr/>
        </p:nvSpPr>
        <p:spPr>
          <a:xfrm>
            <a:off x="6012180" y="3947337"/>
            <a:ext cx="39547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324D"/>
                </a:solidFill>
              </a:rPr>
              <a:t>24 %</a:t>
            </a:r>
            <a:endParaRPr lang="en-US" sz="1000" dirty="0"/>
          </a:p>
        </p:txBody>
      </p:sp>
      <p:sp>
        <p:nvSpPr>
          <p:cNvPr id="20" name="Text 16"/>
          <p:cNvSpPr/>
          <p:nvPr/>
        </p:nvSpPr>
        <p:spPr>
          <a:xfrm>
            <a:off x="5966460" y="5047488"/>
            <a:ext cx="40462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222222"/>
                </a:solidFill>
              </a:rPr>
              <a:t>Fabrikatsungebundener Betrieb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x_unzip/ppt/media/image2.jpeg"/>
          <p:cNvPicPr>
            <a:picLocks noChangeAspect="1"/>
          </p:cNvPicPr>
          <p:nvPr/>
        </p:nvPicPr>
        <p:blipFill>
          <a:blip r:embed="rId3">
            <a:alphaModFix amt="12000"/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0070AD"/>
          </a:solidFill>
          <a:ln w="12700">
            <a:solidFill>
              <a:srgbClr val="0070AD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4" name="Text 1"/>
          <p:cNvSpPr/>
          <p:nvPr/>
        </p:nvSpPr>
        <p:spPr>
          <a:xfrm>
            <a:off x="685800" y="438912"/>
            <a:ext cx="10149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70A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Vor allem kleine und mittlere Betriebe haben geantwortet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685800" y="914400"/>
            <a:ext cx="10332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i="1" dirty="0">
                <a:solidFill>
                  <a:srgbClr val="666666"/>
                </a:solidFill>
              </a:rPr>
              <a:t>Frage 2 – Größe des Betriebs</a:t>
            </a:r>
            <a:endParaRPr lang="en-US" sz="1250" dirty="0"/>
          </a:p>
        </p:txBody>
      </p:sp>
      <p:pic>
        <p:nvPicPr>
          <p:cNvPr id="6" name="Image 1" descr="/mnt/data/pptx_unzip/ppt/media/image1.png"/>
          <p:cNvPicPr>
            <a:picLocks noChangeAspect="1"/>
          </p:cNvPicPr>
          <p:nvPr/>
        </p:nvPicPr>
        <p:blipFill>
          <a:blip r:embed="rId4">
            <a:alphaModFix amt="90000"/>
          </a:blip>
          <a:stretch>
            <a:fillRect/>
          </a:stretch>
        </p:blipFill>
        <p:spPr>
          <a:xfrm>
            <a:off x="10863072" y="5925312"/>
            <a:ext cx="566928" cy="56692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85800" y="6236208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000000"/>
                </a:solidFill>
              </a:rPr>
              <a:t>n = 349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1658600" y="6428232"/>
            <a:ext cx="20116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0070AD"/>
                </a:solidFill>
              </a:rPr>
              <a:t>4</a:t>
            </a:r>
            <a:endParaRPr lang="en-US" sz="700" dirty="0"/>
          </a:p>
        </p:txBody>
      </p:sp>
      <p:sp>
        <p:nvSpPr>
          <p:cNvPr id="9" name="Shape 5"/>
          <p:cNvSpPr/>
          <p:nvPr/>
        </p:nvSpPr>
        <p:spPr>
          <a:xfrm>
            <a:off x="1828800" y="4937760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0" name="Shape 6"/>
          <p:cNvSpPr/>
          <p:nvPr/>
        </p:nvSpPr>
        <p:spPr>
          <a:xfrm>
            <a:off x="1828800" y="4315968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1" name="Shape 7"/>
          <p:cNvSpPr/>
          <p:nvPr/>
        </p:nvSpPr>
        <p:spPr>
          <a:xfrm>
            <a:off x="1828800" y="3694176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2" name="Shape 8"/>
          <p:cNvSpPr/>
          <p:nvPr/>
        </p:nvSpPr>
        <p:spPr>
          <a:xfrm>
            <a:off x="1828800" y="3072384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3" name="Shape 9"/>
          <p:cNvSpPr/>
          <p:nvPr/>
        </p:nvSpPr>
        <p:spPr>
          <a:xfrm>
            <a:off x="1828800" y="2450592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Shape 10"/>
          <p:cNvSpPr/>
          <p:nvPr/>
        </p:nvSpPr>
        <p:spPr>
          <a:xfrm>
            <a:off x="1828800" y="1828800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5" name="Shape 11"/>
          <p:cNvSpPr/>
          <p:nvPr/>
        </p:nvSpPr>
        <p:spPr>
          <a:xfrm>
            <a:off x="1828800" y="3503597"/>
            <a:ext cx="1863090" cy="1434163"/>
          </a:xfrm>
          <a:prstGeom prst="rect">
            <a:avLst/>
          </a:prstGeom>
          <a:solidFill>
            <a:srgbClr val="2A5F95">
              <a:alpha val="95000"/>
            </a:srgbClr>
          </a:solidFill>
          <a:ln w="12700">
            <a:solidFill>
              <a:srgbClr val="2A5F95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6" name="Text 12"/>
          <p:cNvSpPr/>
          <p:nvPr/>
        </p:nvSpPr>
        <p:spPr>
          <a:xfrm>
            <a:off x="1828800" y="3265853"/>
            <a:ext cx="186309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324D"/>
                </a:solidFill>
              </a:rPr>
              <a:t>46 %</a:t>
            </a:r>
            <a:endParaRPr lang="en-US" sz="1000" dirty="0"/>
          </a:p>
        </p:txBody>
      </p:sp>
      <p:sp>
        <p:nvSpPr>
          <p:cNvPr id="17" name="Text 13"/>
          <p:cNvSpPr/>
          <p:nvPr/>
        </p:nvSpPr>
        <p:spPr>
          <a:xfrm>
            <a:off x="1783080" y="5047488"/>
            <a:ext cx="195453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222222"/>
                </a:solidFill>
              </a:rPr>
              <a:t>1–15</a:t>
            </a:r>
            <a:endParaRPr lang="en-US" sz="900" dirty="0"/>
          </a:p>
        </p:txBody>
      </p:sp>
      <p:sp>
        <p:nvSpPr>
          <p:cNvPr id="18" name="Shape 14"/>
          <p:cNvSpPr/>
          <p:nvPr/>
        </p:nvSpPr>
        <p:spPr>
          <a:xfrm>
            <a:off x="3920490" y="3886621"/>
            <a:ext cx="1863090" cy="1051139"/>
          </a:xfrm>
          <a:prstGeom prst="rect">
            <a:avLst/>
          </a:prstGeom>
          <a:solidFill>
            <a:srgbClr val="4F83BF">
              <a:alpha val="95000"/>
            </a:srgbClr>
          </a:solidFill>
          <a:ln w="12700">
            <a:solidFill>
              <a:srgbClr val="4F83B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9" name="Text 15"/>
          <p:cNvSpPr/>
          <p:nvPr/>
        </p:nvSpPr>
        <p:spPr>
          <a:xfrm>
            <a:off x="3920490" y="3648877"/>
            <a:ext cx="186309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324D"/>
                </a:solidFill>
              </a:rPr>
              <a:t>34 %</a:t>
            </a:r>
            <a:endParaRPr lang="en-US" sz="1000" dirty="0"/>
          </a:p>
        </p:txBody>
      </p:sp>
      <p:sp>
        <p:nvSpPr>
          <p:cNvPr id="20" name="Text 16"/>
          <p:cNvSpPr/>
          <p:nvPr/>
        </p:nvSpPr>
        <p:spPr>
          <a:xfrm>
            <a:off x="3874770" y="5047488"/>
            <a:ext cx="195453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222222"/>
                </a:solidFill>
              </a:rPr>
              <a:t>16–50</a:t>
            </a:r>
            <a:endParaRPr lang="en-US" sz="900" dirty="0"/>
          </a:p>
        </p:txBody>
      </p:sp>
      <p:sp>
        <p:nvSpPr>
          <p:cNvPr id="21" name="Shape 17"/>
          <p:cNvSpPr/>
          <p:nvPr/>
        </p:nvSpPr>
        <p:spPr>
          <a:xfrm>
            <a:off x="6012180" y="4661684"/>
            <a:ext cx="1863090" cy="276076"/>
          </a:xfrm>
          <a:prstGeom prst="rect">
            <a:avLst/>
          </a:prstGeom>
          <a:solidFill>
            <a:srgbClr val="9FB8D8">
              <a:alpha val="95000"/>
            </a:srgbClr>
          </a:solidFill>
          <a:ln w="12700">
            <a:solidFill>
              <a:srgbClr val="9FB8D8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2" name="Text 18"/>
          <p:cNvSpPr/>
          <p:nvPr/>
        </p:nvSpPr>
        <p:spPr>
          <a:xfrm>
            <a:off x="6012180" y="4423940"/>
            <a:ext cx="186309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324D"/>
                </a:solidFill>
              </a:rPr>
              <a:t>9 %</a:t>
            </a:r>
            <a:endParaRPr lang="en-US" sz="1000" dirty="0"/>
          </a:p>
        </p:txBody>
      </p:sp>
      <p:sp>
        <p:nvSpPr>
          <p:cNvPr id="23" name="Text 19"/>
          <p:cNvSpPr/>
          <p:nvPr/>
        </p:nvSpPr>
        <p:spPr>
          <a:xfrm>
            <a:off x="5966460" y="5047488"/>
            <a:ext cx="195453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222222"/>
                </a:solidFill>
              </a:rPr>
              <a:t>51–100</a:t>
            </a:r>
            <a:endParaRPr lang="en-US" sz="900" dirty="0"/>
          </a:p>
        </p:txBody>
      </p:sp>
      <p:sp>
        <p:nvSpPr>
          <p:cNvPr id="24" name="Shape 20"/>
          <p:cNvSpPr/>
          <p:nvPr/>
        </p:nvSpPr>
        <p:spPr>
          <a:xfrm>
            <a:off x="8103870" y="4590489"/>
            <a:ext cx="1863090" cy="347271"/>
          </a:xfrm>
          <a:prstGeom prst="rect">
            <a:avLst/>
          </a:prstGeom>
          <a:solidFill>
            <a:srgbClr val="DCE8F5">
              <a:alpha val="95000"/>
            </a:srgbClr>
          </a:solidFill>
          <a:ln w="12700">
            <a:solidFill>
              <a:srgbClr val="DCE8F5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5" name="Text 21"/>
          <p:cNvSpPr/>
          <p:nvPr/>
        </p:nvSpPr>
        <p:spPr>
          <a:xfrm>
            <a:off x="8103870" y="4352745"/>
            <a:ext cx="186309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324D"/>
                </a:solidFill>
              </a:rPr>
              <a:t>11 %</a:t>
            </a:r>
            <a:endParaRPr lang="en-US" sz="1000" dirty="0"/>
          </a:p>
        </p:txBody>
      </p:sp>
      <p:sp>
        <p:nvSpPr>
          <p:cNvPr id="26" name="Text 22"/>
          <p:cNvSpPr/>
          <p:nvPr/>
        </p:nvSpPr>
        <p:spPr>
          <a:xfrm>
            <a:off x="8058150" y="5047488"/>
            <a:ext cx="195453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222222"/>
                </a:solidFill>
              </a:rPr>
              <a:t>101 oder mehr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x_unzip/ppt/media/image2.jpeg"/>
          <p:cNvPicPr>
            <a:picLocks noChangeAspect="1"/>
          </p:cNvPicPr>
          <p:nvPr/>
        </p:nvPicPr>
        <p:blipFill>
          <a:blip r:embed="rId3">
            <a:alphaModFix amt="12000"/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0070AD"/>
          </a:solidFill>
          <a:ln w="12700">
            <a:solidFill>
              <a:srgbClr val="0070AD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4" name="Text 1"/>
          <p:cNvSpPr/>
          <p:nvPr/>
        </p:nvSpPr>
        <p:spPr>
          <a:xfrm>
            <a:off x="685800" y="438912"/>
            <a:ext cx="10149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70A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Die Geschäftslage hat sich für viele Betriebe eingetrübt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685800" y="914400"/>
            <a:ext cx="10332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i="1" dirty="0">
                <a:solidFill>
                  <a:srgbClr val="666666"/>
                </a:solidFill>
              </a:rPr>
              <a:t>Frage 3 – Aktuelle Geschäftslage im Vergleich zum Jahresbeginn 2026</a:t>
            </a:r>
            <a:endParaRPr lang="en-US" sz="1250" dirty="0"/>
          </a:p>
        </p:txBody>
      </p:sp>
      <p:pic>
        <p:nvPicPr>
          <p:cNvPr id="6" name="Image 1" descr="/mnt/data/pptx_unzip/ppt/media/image1.png"/>
          <p:cNvPicPr>
            <a:picLocks noChangeAspect="1"/>
          </p:cNvPicPr>
          <p:nvPr/>
        </p:nvPicPr>
        <p:blipFill>
          <a:blip r:embed="rId4">
            <a:alphaModFix amt="90000"/>
          </a:blip>
          <a:stretch>
            <a:fillRect/>
          </a:stretch>
        </p:blipFill>
        <p:spPr>
          <a:xfrm>
            <a:off x="10863072" y="5925312"/>
            <a:ext cx="566928" cy="56692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85800" y="6236208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000000"/>
                </a:solidFill>
              </a:rPr>
              <a:t>n = 340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1658600" y="6428232"/>
            <a:ext cx="20116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0070AD"/>
                </a:solidFill>
              </a:rPr>
              <a:t>5</a:t>
            </a:r>
            <a:endParaRPr lang="en-US" sz="700" dirty="0"/>
          </a:p>
        </p:txBody>
      </p:sp>
      <p:sp>
        <p:nvSpPr>
          <p:cNvPr id="9" name="Shape 5"/>
          <p:cNvSpPr/>
          <p:nvPr/>
        </p:nvSpPr>
        <p:spPr>
          <a:xfrm>
            <a:off x="1828800" y="4937760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0" name="Shape 6"/>
          <p:cNvSpPr/>
          <p:nvPr/>
        </p:nvSpPr>
        <p:spPr>
          <a:xfrm>
            <a:off x="1828800" y="4315968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1" name="Shape 7"/>
          <p:cNvSpPr/>
          <p:nvPr/>
        </p:nvSpPr>
        <p:spPr>
          <a:xfrm>
            <a:off x="1828800" y="3694176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2" name="Shape 8"/>
          <p:cNvSpPr/>
          <p:nvPr/>
        </p:nvSpPr>
        <p:spPr>
          <a:xfrm>
            <a:off x="1828800" y="3072384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3" name="Shape 9"/>
          <p:cNvSpPr/>
          <p:nvPr/>
        </p:nvSpPr>
        <p:spPr>
          <a:xfrm>
            <a:off x="1828800" y="2450592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Shape 10"/>
          <p:cNvSpPr/>
          <p:nvPr/>
        </p:nvSpPr>
        <p:spPr>
          <a:xfrm>
            <a:off x="1828800" y="1828800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5" name="Shape 11"/>
          <p:cNvSpPr/>
          <p:nvPr/>
        </p:nvSpPr>
        <p:spPr>
          <a:xfrm>
            <a:off x="1828800" y="4773296"/>
            <a:ext cx="1444752" cy="164464"/>
          </a:xfrm>
          <a:prstGeom prst="rect">
            <a:avLst/>
          </a:prstGeom>
          <a:solidFill>
            <a:srgbClr val="2A5F95">
              <a:alpha val="95000"/>
            </a:srgbClr>
          </a:solidFill>
          <a:ln w="12700">
            <a:solidFill>
              <a:srgbClr val="2A5F95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6" name="Text 12"/>
          <p:cNvSpPr/>
          <p:nvPr/>
        </p:nvSpPr>
        <p:spPr>
          <a:xfrm>
            <a:off x="1828800" y="4535552"/>
            <a:ext cx="14447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324D"/>
                </a:solidFill>
              </a:rPr>
              <a:t>5 %</a:t>
            </a:r>
            <a:endParaRPr lang="en-US" sz="1000" dirty="0"/>
          </a:p>
        </p:txBody>
      </p:sp>
      <p:sp>
        <p:nvSpPr>
          <p:cNvPr id="17" name="Text 13"/>
          <p:cNvSpPr/>
          <p:nvPr/>
        </p:nvSpPr>
        <p:spPr>
          <a:xfrm>
            <a:off x="1783080" y="5047488"/>
            <a:ext cx="15361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222222"/>
                </a:solidFill>
              </a:rPr>
              <a:t>Besser</a:t>
            </a:r>
            <a:endParaRPr lang="en-US" sz="900" dirty="0"/>
          </a:p>
        </p:txBody>
      </p:sp>
      <p:sp>
        <p:nvSpPr>
          <p:cNvPr id="18" name="Shape 14"/>
          <p:cNvSpPr/>
          <p:nvPr/>
        </p:nvSpPr>
        <p:spPr>
          <a:xfrm>
            <a:off x="3502152" y="4526134"/>
            <a:ext cx="1444752" cy="411626"/>
          </a:xfrm>
          <a:prstGeom prst="rect">
            <a:avLst/>
          </a:prstGeom>
          <a:solidFill>
            <a:srgbClr val="4F83BF">
              <a:alpha val="95000"/>
            </a:srgbClr>
          </a:solidFill>
          <a:ln w="12700">
            <a:solidFill>
              <a:srgbClr val="4F83B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9" name="Text 15"/>
          <p:cNvSpPr/>
          <p:nvPr/>
        </p:nvSpPr>
        <p:spPr>
          <a:xfrm>
            <a:off x="3502152" y="4288390"/>
            <a:ext cx="14447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324D"/>
                </a:solidFill>
              </a:rPr>
              <a:t>13 %</a:t>
            </a:r>
            <a:endParaRPr lang="en-US" sz="1000" dirty="0"/>
          </a:p>
        </p:txBody>
      </p:sp>
      <p:sp>
        <p:nvSpPr>
          <p:cNvPr id="20" name="Text 16"/>
          <p:cNvSpPr/>
          <p:nvPr/>
        </p:nvSpPr>
        <p:spPr>
          <a:xfrm>
            <a:off x="3456432" y="5047488"/>
            <a:ext cx="15361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222222"/>
                </a:solidFill>
              </a:rPr>
              <a:t>Eher besser</a:t>
            </a:r>
            <a:endParaRPr lang="en-US" sz="900" dirty="0"/>
          </a:p>
        </p:txBody>
      </p:sp>
      <p:sp>
        <p:nvSpPr>
          <p:cNvPr id="21" name="Shape 17"/>
          <p:cNvSpPr/>
          <p:nvPr/>
        </p:nvSpPr>
        <p:spPr>
          <a:xfrm>
            <a:off x="5175504" y="3794906"/>
            <a:ext cx="1444752" cy="1142854"/>
          </a:xfrm>
          <a:prstGeom prst="rect">
            <a:avLst/>
          </a:prstGeom>
          <a:solidFill>
            <a:srgbClr val="9FB8D8">
              <a:alpha val="95000"/>
            </a:srgbClr>
          </a:solidFill>
          <a:ln w="12700">
            <a:solidFill>
              <a:srgbClr val="9FB8D8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2" name="Text 18"/>
          <p:cNvSpPr/>
          <p:nvPr/>
        </p:nvSpPr>
        <p:spPr>
          <a:xfrm>
            <a:off x="5175504" y="3557162"/>
            <a:ext cx="14447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324D"/>
                </a:solidFill>
              </a:rPr>
              <a:t>37 %</a:t>
            </a:r>
            <a:endParaRPr lang="en-US" sz="1000" dirty="0"/>
          </a:p>
        </p:txBody>
      </p:sp>
      <p:sp>
        <p:nvSpPr>
          <p:cNvPr id="23" name="Text 19"/>
          <p:cNvSpPr/>
          <p:nvPr/>
        </p:nvSpPr>
        <p:spPr>
          <a:xfrm>
            <a:off x="5129784" y="5047488"/>
            <a:ext cx="15361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222222"/>
                </a:solidFill>
              </a:rPr>
              <a:t>Gleich</a:t>
            </a:r>
            <a:endParaRPr lang="en-US" sz="900" dirty="0"/>
          </a:p>
        </p:txBody>
      </p:sp>
      <p:sp>
        <p:nvSpPr>
          <p:cNvPr id="24" name="Shape 20"/>
          <p:cNvSpPr/>
          <p:nvPr/>
        </p:nvSpPr>
        <p:spPr>
          <a:xfrm>
            <a:off x="6848856" y="3867967"/>
            <a:ext cx="1444752" cy="1069793"/>
          </a:xfrm>
          <a:prstGeom prst="rect">
            <a:avLst/>
          </a:prstGeom>
          <a:solidFill>
            <a:srgbClr val="DCE8F5">
              <a:alpha val="95000"/>
            </a:srgbClr>
          </a:solidFill>
          <a:ln w="12700">
            <a:solidFill>
              <a:srgbClr val="DCE8F5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5" name="Text 21"/>
          <p:cNvSpPr/>
          <p:nvPr/>
        </p:nvSpPr>
        <p:spPr>
          <a:xfrm>
            <a:off x="6848856" y="3630223"/>
            <a:ext cx="14447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324D"/>
                </a:solidFill>
              </a:rPr>
              <a:t>34 %</a:t>
            </a:r>
            <a:endParaRPr lang="en-US" sz="1000" dirty="0"/>
          </a:p>
        </p:txBody>
      </p:sp>
      <p:sp>
        <p:nvSpPr>
          <p:cNvPr id="26" name="Text 22"/>
          <p:cNvSpPr/>
          <p:nvPr/>
        </p:nvSpPr>
        <p:spPr>
          <a:xfrm>
            <a:off x="6803136" y="5047488"/>
            <a:ext cx="15361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222222"/>
                </a:solidFill>
              </a:rPr>
              <a:t>Eher schlechter</a:t>
            </a:r>
            <a:endParaRPr lang="en-US" sz="900" dirty="0"/>
          </a:p>
        </p:txBody>
      </p:sp>
      <p:sp>
        <p:nvSpPr>
          <p:cNvPr id="27" name="Shape 23"/>
          <p:cNvSpPr/>
          <p:nvPr/>
        </p:nvSpPr>
        <p:spPr>
          <a:xfrm>
            <a:off x="8522208" y="4617848"/>
            <a:ext cx="1444752" cy="319912"/>
          </a:xfrm>
          <a:prstGeom prst="rect">
            <a:avLst/>
          </a:prstGeom>
          <a:solidFill>
            <a:srgbClr val="D9E2F3">
              <a:alpha val="95000"/>
            </a:srgbClr>
          </a:solidFill>
          <a:ln w="12700">
            <a:solidFill>
              <a:srgbClr val="D9E2F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8" name="Text 24"/>
          <p:cNvSpPr/>
          <p:nvPr/>
        </p:nvSpPr>
        <p:spPr>
          <a:xfrm>
            <a:off x="8522208" y="4380104"/>
            <a:ext cx="14447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324D"/>
                </a:solidFill>
              </a:rPr>
              <a:t>10 %</a:t>
            </a:r>
            <a:endParaRPr lang="en-US" sz="1000" dirty="0"/>
          </a:p>
        </p:txBody>
      </p:sp>
      <p:sp>
        <p:nvSpPr>
          <p:cNvPr id="29" name="Text 25"/>
          <p:cNvSpPr/>
          <p:nvPr/>
        </p:nvSpPr>
        <p:spPr>
          <a:xfrm>
            <a:off x="8476488" y="5047488"/>
            <a:ext cx="15361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222222"/>
                </a:solidFill>
              </a:rPr>
              <a:t>Schlechter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x_unzip/ppt/media/image2.jpeg"/>
          <p:cNvPicPr>
            <a:picLocks noChangeAspect="1"/>
          </p:cNvPicPr>
          <p:nvPr/>
        </p:nvPicPr>
        <p:blipFill>
          <a:blip r:embed="rId3">
            <a:alphaModFix amt="12000"/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0070AD"/>
          </a:solidFill>
          <a:ln w="12700">
            <a:solidFill>
              <a:srgbClr val="0070AD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4" name="Text 1"/>
          <p:cNvSpPr/>
          <p:nvPr/>
        </p:nvSpPr>
        <p:spPr>
          <a:xfrm>
            <a:off x="685800" y="438912"/>
            <a:ext cx="10149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70A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Die Umsatzerwartungen bleiben verhalten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685800" y="914400"/>
            <a:ext cx="10332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i="1" dirty="0">
                <a:solidFill>
                  <a:srgbClr val="666666"/>
                </a:solidFill>
              </a:rPr>
              <a:t>Frage 4 – Umsatzerwartungen für 2026 im Vergleich zum Januar 2026</a:t>
            </a:r>
            <a:endParaRPr lang="en-US" sz="1250" dirty="0"/>
          </a:p>
        </p:txBody>
      </p:sp>
      <p:pic>
        <p:nvPicPr>
          <p:cNvPr id="6" name="Image 1" descr="/mnt/data/pptx_unzip/ppt/media/image1.png"/>
          <p:cNvPicPr>
            <a:picLocks noChangeAspect="1"/>
          </p:cNvPicPr>
          <p:nvPr/>
        </p:nvPicPr>
        <p:blipFill>
          <a:blip r:embed="rId4">
            <a:alphaModFix amt="90000"/>
          </a:blip>
          <a:stretch>
            <a:fillRect/>
          </a:stretch>
        </p:blipFill>
        <p:spPr>
          <a:xfrm>
            <a:off x="10863072" y="5925312"/>
            <a:ext cx="566928" cy="56692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85800" y="6236208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000000"/>
                </a:solidFill>
              </a:rPr>
              <a:t>n = 340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1658600" y="6428232"/>
            <a:ext cx="20116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0070AD"/>
                </a:solidFill>
              </a:rPr>
              <a:t>6</a:t>
            </a:r>
            <a:endParaRPr lang="en-US" sz="700" dirty="0"/>
          </a:p>
        </p:txBody>
      </p:sp>
      <p:sp>
        <p:nvSpPr>
          <p:cNvPr id="9" name="Shape 5"/>
          <p:cNvSpPr/>
          <p:nvPr/>
        </p:nvSpPr>
        <p:spPr>
          <a:xfrm>
            <a:off x="1828800" y="4937760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0" name="Shape 6"/>
          <p:cNvSpPr/>
          <p:nvPr/>
        </p:nvSpPr>
        <p:spPr>
          <a:xfrm>
            <a:off x="1828800" y="4315968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1" name="Shape 7"/>
          <p:cNvSpPr/>
          <p:nvPr/>
        </p:nvSpPr>
        <p:spPr>
          <a:xfrm>
            <a:off x="1828800" y="3694176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2" name="Shape 8"/>
          <p:cNvSpPr/>
          <p:nvPr/>
        </p:nvSpPr>
        <p:spPr>
          <a:xfrm>
            <a:off x="1828800" y="3072384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3" name="Shape 9"/>
          <p:cNvSpPr/>
          <p:nvPr/>
        </p:nvSpPr>
        <p:spPr>
          <a:xfrm>
            <a:off x="1828800" y="2450592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Shape 10"/>
          <p:cNvSpPr/>
          <p:nvPr/>
        </p:nvSpPr>
        <p:spPr>
          <a:xfrm>
            <a:off x="1828800" y="1828800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5" name="Shape 11"/>
          <p:cNvSpPr/>
          <p:nvPr/>
        </p:nvSpPr>
        <p:spPr>
          <a:xfrm>
            <a:off x="1828800" y="4800655"/>
            <a:ext cx="1444752" cy="137105"/>
          </a:xfrm>
          <a:prstGeom prst="rect">
            <a:avLst/>
          </a:prstGeom>
          <a:solidFill>
            <a:srgbClr val="2A5F95">
              <a:alpha val="95000"/>
            </a:srgbClr>
          </a:solidFill>
          <a:ln w="12700">
            <a:solidFill>
              <a:srgbClr val="2A5F95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6" name="Text 12"/>
          <p:cNvSpPr/>
          <p:nvPr/>
        </p:nvSpPr>
        <p:spPr>
          <a:xfrm>
            <a:off x="1828800" y="4562911"/>
            <a:ext cx="14447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324D"/>
                </a:solidFill>
              </a:rPr>
              <a:t>4 %</a:t>
            </a:r>
            <a:endParaRPr lang="en-US" sz="1000" dirty="0"/>
          </a:p>
        </p:txBody>
      </p:sp>
      <p:sp>
        <p:nvSpPr>
          <p:cNvPr id="17" name="Text 13"/>
          <p:cNvSpPr/>
          <p:nvPr/>
        </p:nvSpPr>
        <p:spPr>
          <a:xfrm>
            <a:off x="1783080" y="5047488"/>
            <a:ext cx="15361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222222"/>
                </a:solidFill>
              </a:rPr>
              <a:t>Besser</a:t>
            </a:r>
            <a:endParaRPr lang="en-US" sz="900" dirty="0"/>
          </a:p>
        </p:txBody>
      </p:sp>
      <p:sp>
        <p:nvSpPr>
          <p:cNvPr id="18" name="Shape 14"/>
          <p:cNvSpPr/>
          <p:nvPr/>
        </p:nvSpPr>
        <p:spPr>
          <a:xfrm>
            <a:off x="3502152" y="4389029"/>
            <a:ext cx="1444752" cy="548731"/>
          </a:xfrm>
          <a:prstGeom prst="rect">
            <a:avLst/>
          </a:prstGeom>
          <a:solidFill>
            <a:srgbClr val="4F83BF">
              <a:alpha val="95000"/>
            </a:srgbClr>
          </a:solidFill>
          <a:ln w="12700">
            <a:solidFill>
              <a:srgbClr val="4F83B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9" name="Text 15"/>
          <p:cNvSpPr/>
          <p:nvPr/>
        </p:nvSpPr>
        <p:spPr>
          <a:xfrm>
            <a:off x="3502152" y="4151285"/>
            <a:ext cx="14447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324D"/>
                </a:solidFill>
              </a:rPr>
              <a:t>18 %</a:t>
            </a:r>
            <a:endParaRPr lang="en-US" sz="1000" dirty="0"/>
          </a:p>
        </p:txBody>
      </p:sp>
      <p:sp>
        <p:nvSpPr>
          <p:cNvPr id="20" name="Text 16"/>
          <p:cNvSpPr/>
          <p:nvPr/>
        </p:nvSpPr>
        <p:spPr>
          <a:xfrm>
            <a:off x="3456432" y="5047488"/>
            <a:ext cx="15361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222222"/>
                </a:solidFill>
              </a:rPr>
              <a:t>Eher besser</a:t>
            </a:r>
            <a:endParaRPr lang="en-US" sz="900" dirty="0"/>
          </a:p>
        </p:txBody>
      </p:sp>
      <p:sp>
        <p:nvSpPr>
          <p:cNvPr id="21" name="Shape 17"/>
          <p:cNvSpPr/>
          <p:nvPr/>
        </p:nvSpPr>
        <p:spPr>
          <a:xfrm>
            <a:off x="5175504" y="3913669"/>
            <a:ext cx="1444752" cy="1024091"/>
          </a:xfrm>
          <a:prstGeom prst="rect">
            <a:avLst/>
          </a:prstGeom>
          <a:solidFill>
            <a:srgbClr val="9FB8D8">
              <a:alpha val="95000"/>
            </a:srgbClr>
          </a:solidFill>
          <a:ln w="12700">
            <a:solidFill>
              <a:srgbClr val="9FB8D8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2" name="Text 18"/>
          <p:cNvSpPr/>
          <p:nvPr/>
        </p:nvSpPr>
        <p:spPr>
          <a:xfrm>
            <a:off x="5175504" y="3675925"/>
            <a:ext cx="14447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324D"/>
                </a:solidFill>
              </a:rPr>
              <a:t>33 %</a:t>
            </a:r>
            <a:endParaRPr lang="en-US" sz="1000" dirty="0"/>
          </a:p>
        </p:txBody>
      </p:sp>
      <p:sp>
        <p:nvSpPr>
          <p:cNvPr id="23" name="Text 19"/>
          <p:cNvSpPr/>
          <p:nvPr/>
        </p:nvSpPr>
        <p:spPr>
          <a:xfrm>
            <a:off x="5129784" y="5047488"/>
            <a:ext cx="15361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222222"/>
                </a:solidFill>
              </a:rPr>
              <a:t>Gleich</a:t>
            </a:r>
            <a:endParaRPr lang="en-US" sz="900" dirty="0"/>
          </a:p>
        </p:txBody>
      </p:sp>
      <p:sp>
        <p:nvSpPr>
          <p:cNvPr id="24" name="Shape 20"/>
          <p:cNvSpPr/>
          <p:nvPr/>
        </p:nvSpPr>
        <p:spPr>
          <a:xfrm>
            <a:off x="6848856" y="3812938"/>
            <a:ext cx="1444752" cy="1124822"/>
          </a:xfrm>
          <a:prstGeom prst="rect">
            <a:avLst/>
          </a:prstGeom>
          <a:solidFill>
            <a:srgbClr val="DCE8F5">
              <a:alpha val="95000"/>
            </a:srgbClr>
          </a:solidFill>
          <a:ln w="12700">
            <a:solidFill>
              <a:srgbClr val="DCE8F5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5" name="Text 21"/>
          <p:cNvSpPr/>
          <p:nvPr/>
        </p:nvSpPr>
        <p:spPr>
          <a:xfrm>
            <a:off x="6848856" y="3575194"/>
            <a:ext cx="14447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324D"/>
                </a:solidFill>
              </a:rPr>
              <a:t>36 %</a:t>
            </a:r>
            <a:endParaRPr lang="en-US" sz="1000" dirty="0"/>
          </a:p>
        </p:txBody>
      </p:sp>
      <p:sp>
        <p:nvSpPr>
          <p:cNvPr id="26" name="Text 22"/>
          <p:cNvSpPr/>
          <p:nvPr/>
        </p:nvSpPr>
        <p:spPr>
          <a:xfrm>
            <a:off x="6803136" y="5047488"/>
            <a:ext cx="15361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222222"/>
                </a:solidFill>
              </a:rPr>
              <a:t>Eher schlechter</a:t>
            </a:r>
            <a:endParaRPr lang="en-US" sz="900" dirty="0"/>
          </a:p>
        </p:txBody>
      </p:sp>
      <p:sp>
        <p:nvSpPr>
          <p:cNvPr id="27" name="Shape 23"/>
          <p:cNvSpPr/>
          <p:nvPr/>
        </p:nvSpPr>
        <p:spPr>
          <a:xfrm>
            <a:off x="8522208" y="4663550"/>
            <a:ext cx="1444752" cy="274210"/>
          </a:xfrm>
          <a:prstGeom prst="rect">
            <a:avLst/>
          </a:prstGeom>
          <a:solidFill>
            <a:srgbClr val="D9E2F3">
              <a:alpha val="95000"/>
            </a:srgbClr>
          </a:solidFill>
          <a:ln w="12700">
            <a:solidFill>
              <a:srgbClr val="D9E2F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8" name="Text 24"/>
          <p:cNvSpPr/>
          <p:nvPr/>
        </p:nvSpPr>
        <p:spPr>
          <a:xfrm>
            <a:off x="8522208" y="4425806"/>
            <a:ext cx="14447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324D"/>
                </a:solidFill>
              </a:rPr>
              <a:t>9 %</a:t>
            </a:r>
            <a:endParaRPr lang="en-US" sz="1000" dirty="0"/>
          </a:p>
        </p:txBody>
      </p:sp>
      <p:sp>
        <p:nvSpPr>
          <p:cNvPr id="29" name="Text 25"/>
          <p:cNvSpPr/>
          <p:nvPr/>
        </p:nvSpPr>
        <p:spPr>
          <a:xfrm>
            <a:off x="8476488" y="5047488"/>
            <a:ext cx="15361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222222"/>
                </a:solidFill>
              </a:rPr>
              <a:t>Schlechter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x_unzip/ppt/media/image2.jpeg"/>
          <p:cNvPicPr>
            <a:picLocks noChangeAspect="1"/>
          </p:cNvPicPr>
          <p:nvPr/>
        </p:nvPicPr>
        <p:blipFill>
          <a:blip r:embed="rId3">
            <a:alphaModFix amt="12000"/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0070AD"/>
          </a:solidFill>
          <a:ln w="12700">
            <a:solidFill>
              <a:srgbClr val="0070AD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4" name="Text 1"/>
          <p:cNvSpPr/>
          <p:nvPr/>
        </p:nvSpPr>
        <p:spPr>
          <a:xfrm>
            <a:off x="685800" y="438912"/>
            <a:ext cx="10149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70A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Privatkunden: BEV legt zu, Verbrenner verlieren Dynamik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685800" y="914400"/>
            <a:ext cx="10332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i="1" dirty="0">
                <a:solidFill>
                  <a:srgbClr val="666666"/>
                </a:solidFill>
              </a:rPr>
              <a:t>Frage 5 – Neufahrzeug-Bestellungen von Privatkunden nach Motorisierung</a:t>
            </a:r>
            <a:endParaRPr lang="en-US" sz="1250" dirty="0"/>
          </a:p>
        </p:txBody>
      </p:sp>
      <p:pic>
        <p:nvPicPr>
          <p:cNvPr id="6" name="Image 1" descr="/mnt/data/pptx_unzip/ppt/media/image1.png"/>
          <p:cNvPicPr>
            <a:picLocks noChangeAspect="1"/>
          </p:cNvPicPr>
          <p:nvPr/>
        </p:nvPicPr>
        <p:blipFill>
          <a:blip r:embed="rId4">
            <a:alphaModFix amt="90000"/>
          </a:blip>
          <a:stretch>
            <a:fillRect/>
          </a:stretch>
        </p:blipFill>
        <p:spPr>
          <a:xfrm>
            <a:off x="10863072" y="5925312"/>
            <a:ext cx="566928" cy="56692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85800" y="6236208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000000"/>
                </a:solidFill>
              </a:rPr>
              <a:t>n = 275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1658600" y="6428232"/>
            <a:ext cx="20116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0070AD"/>
                </a:solidFill>
              </a:rPr>
              <a:t>7</a:t>
            </a:r>
            <a:endParaRPr lang="en-US" sz="700" dirty="0"/>
          </a:p>
        </p:txBody>
      </p:sp>
      <p:sp>
        <p:nvSpPr>
          <p:cNvPr id="9" name="Text 5"/>
          <p:cNvSpPr/>
          <p:nvPr/>
        </p:nvSpPr>
        <p:spPr>
          <a:xfrm>
            <a:off x="1097280" y="5696712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F4E79"/>
                </a:solidFill>
              </a:rPr>
              <a:t>Besser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2423160" y="5696712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F83BF"/>
                </a:solidFill>
              </a:rPr>
              <a:t>Eher besser</a:t>
            </a:r>
            <a:endParaRPr lang="en-US" sz="900" dirty="0"/>
          </a:p>
        </p:txBody>
      </p:sp>
      <p:sp>
        <p:nvSpPr>
          <p:cNvPr id="11" name="Text 7"/>
          <p:cNvSpPr/>
          <p:nvPr/>
        </p:nvSpPr>
        <p:spPr>
          <a:xfrm>
            <a:off x="3749040" y="5696712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6A6CC"/>
                </a:solidFill>
              </a:rPr>
              <a:t>Gleich</a:t>
            </a:r>
            <a:endParaRPr lang="en-US" sz="900" dirty="0"/>
          </a:p>
        </p:txBody>
      </p:sp>
      <p:sp>
        <p:nvSpPr>
          <p:cNvPr id="12" name="Text 8"/>
          <p:cNvSpPr/>
          <p:nvPr/>
        </p:nvSpPr>
        <p:spPr>
          <a:xfrm>
            <a:off x="5074920" y="5696712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4C7E7"/>
                </a:solidFill>
              </a:rPr>
              <a:t>Eher schlechter</a:t>
            </a:r>
            <a:endParaRPr lang="en-US" sz="900" dirty="0"/>
          </a:p>
        </p:txBody>
      </p:sp>
      <p:sp>
        <p:nvSpPr>
          <p:cNvPr id="13" name="Text 9"/>
          <p:cNvSpPr/>
          <p:nvPr/>
        </p:nvSpPr>
        <p:spPr>
          <a:xfrm>
            <a:off x="6400800" y="5696712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D9E2F3"/>
                </a:solidFill>
              </a:rPr>
              <a:t>Schlechter</a:t>
            </a:r>
            <a:endParaRPr lang="en-US" sz="900" dirty="0"/>
          </a:p>
        </p:txBody>
      </p:sp>
      <p:sp>
        <p:nvSpPr>
          <p:cNvPr id="14" name="Shape 10"/>
          <p:cNvSpPr/>
          <p:nvPr/>
        </p:nvSpPr>
        <p:spPr>
          <a:xfrm>
            <a:off x="1325880" y="3852550"/>
            <a:ext cx="548640" cy="1085210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5" name="Text 11"/>
          <p:cNvSpPr/>
          <p:nvPr/>
        </p:nvSpPr>
        <p:spPr>
          <a:xfrm>
            <a:off x="1298448" y="3623950"/>
            <a:ext cx="6035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20" b="1" dirty="0">
                <a:solidFill>
                  <a:srgbClr val="17324D"/>
                </a:solidFill>
              </a:rPr>
              <a:t>20 %</a:t>
            </a:r>
            <a:endParaRPr lang="en-US" sz="620" dirty="0"/>
          </a:p>
        </p:txBody>
      </p:sp>
      <p:sp>
        <p:nvSpPr>
          <p:cNvPr id="16" name="Shape 12"/>
          <p:cNvSpPr/>
          <p:nvPr/>
        </p:nvSpPr>
        <p:spPr>
          <a:xfrm>
            <a:off x="1920240" y="3048792"/>
            <a:ext cx="548640" cy="1888968"/>
          </a:xfrm>
          <a:prstGeom prst="rect">
            <a:avLst/>
          </a:prstGeom>
          <a:solidFill>
            <a:srgbClr val="4F83BF"/>
          </a:solidFill>
          <a:ln w="12700">
            <a:solidFill>
              <a:srgbClr val="4F83B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7" name="Text 13"/>
          <p:cNvSpPr/>
          <p:nvPr/>
        </p:nvSpPr>
        <p:spPr>
          <a:xfrm>
            <a:off x="1892808" y="2820192"/>
            <a:ext cx="6035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20" b="1" dirty="0">
                <a:solidFill>
                  <a:srgbClr val="17324D"/>
                </a:solidFill>
              </a:rPr>
              <a:t>34 %</a:t>
            </a:r>
            <a:endParaRPr lang="en-US" sz="620" dirty="0"/>
          </a:p>
        </p:txBody>
      </p:sp>
      <p:sp>
        <p:nvSpPr>
          <p:cNvPr id="18" name="Shape 14"/>
          <p:cNvSpPr/>
          <p:nvPr/>
        </p:nvSpPr>
        <p:spPr>
          <a:xfrm>
            <a:off x="2514600" y="3812499"/>
            <a:ext cx="548640" cy="1125261"/>
          </a:xfrm>
          <a:prstGeom prst="rect">
            <a:avLst/>
          </a:prstGeom>
          <a:solidFill>
            <a:srgbClr val="86A6CC"/>
          </a:solidFill>
          <a:ln w="12700">
            <a:solidFill>
              <a:srgbClr val="86A6CC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9" name="Text 15"/>
          <p:cNvSpPr/>
          <p:nvPr/>
        </p:nvSpPr>
        <p:spPr>
          <a:xfrm>
            <a:off x="2487168" y="3583899"/>
            <a:ext cx="6035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20" b="1" dirty="0">
                <a:solidFill>
                  <a:srgbClr val="17324D"/>
                </a:solidFill>
              </a:rPr>
              <a:t>21 %</a:t>
            </a:r>
            <a:endParaRPr lang="en-US" sz="620" dirty="0"/>
          </a:p>
        </p:txBody>
      </p:sp>
      <p:sp>
        <p:nvSpPr>
          <p:cNvPr id="20" name="Shape 16"/>
          <p:cNvSpPr/>
          <p:nvPr/>
        </p:nvSpPr>
        <p:spPr>
          <a:xfrm>
            <a:off x="3108960" y="4073652"/>
            <a:ext cx="548640" cy="864108"/>
          </a:xfrm>
          <a:prstGeom prst="rect">
            <a:avLst/>
          </a:prstGeom>
          <a:solidFill>
            <a:srgbClr val="B4C7E7"/>
          </a:solidFill>
          <a:ln w="12700">
            <a:solidFill>
              <a:srgbClr val="B4C7E7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1" name="Text 17"/>
          <p:cNvSpPr/>
          <p:nvPr/>
        </p:nvSpPr>
        <p:spPr>
          <a:xfrm>
            <a:off x="3081528" y="3845052"/>
            <a:ext cx="6035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20" b="1" dirty="0">
                <a:solidFill>
                  <a:srgbClr val="17324D"/>
                </a:solidFill>
              </a:rPr>
              <a:t>16 %</a:t>
            </a:r>
            <a:endParaRPr lang="en-US" sz="620" dirty="0"/>
          </a:p>
        </p:txBody>
      </p:sp>
      <p:sp>
        <p:nvSpPr>
          <p:cNvPr id="22" name="Shape 18"/>
          <p:cNvSpPr/>
          <p:nvPr/>
        </p:nvSpPr>
        <p:spPr>
          <a:xfrm>
            <a:off x="3703320" y="4415455"/>
            <a:ext cx="548640" cy="522305"/>
          </a:xfrm>
          <a:prstGeom prst="rect">
            <a:avLst/>
          </a:prstGeom>
          <a:solidFill>
            <a:srgbClr val="D9E2F3"/>
          </a:solidFill>
          <a:ln w="12700">
            <a:solidFill>
              <a:srgbClr val="D9E2F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3" name="Text 19"/>
          <p:cNvSpPr/>
          <p:nvPr/>
        </p:nvSpPr>
        <p:spPr>
          <a:xfrm>
            <a:off x="3675888" y="4186855"/>
            <a:ext cx="6035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20" b="1" dirty="0">
                <a:solidFill>
                  <a:srgbClr val="17324D"/>
                </a:solidFill>
              </a:rPr>
              <a:t>10 %</a:t>
            </a:r>
            <a:endParaRPr lang="en-US" sz="620" dirty="0"/>
          </a:p>
        </p:txBody>
      </p:sp>
      <p:sp>
        <p:nvSpPr>
          <p:cNvPr id="24" name="Text 20"/>
          <p:cNvSpPr/>
          <p:nvPr/>
        </p:nvSpPr>
        <p:spPr>
          <a:xfrm>
            <a:off x="1188720" y="502920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222222"/>
                </a:solidFill>
              </a:rPr>
              <a:t>BEV</a:t>
            </a:r>
            <a:endParaRPr lang="en-US" sz="850" dirty="0"/>
          </a:p>
        </p:txBody>
      </p:sp>
      <p:sp>
        <p:nvSpPr>
          <p:cNvPr id="25" name="Shape 21"/>
          <p:cNvSpPr/>
          <p:nvPr/>
        </p:nvSpPr>
        <p:spPr>
          <a:xfrm>
            <a:off x="4617720" y="4751222"/>
            <a:ext cx="548640" cy="186538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6" name="Text 22"/>
          <p:cNvSpPr/>
          <p:nvPr/>
        </p:nvSpPr>
        <p:spPr>
          <a:xfrm>
            <a:off x="4590288" y="4522622"/>
            <a:ext cx="6035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20" b="1" dirty="0">
                <a:solidFill>
                  <a:srgbClr val="17324D"/>
                </a:solidFill>
              </a:rPr>
              <a:t>3 %</a:t>
            </a:r>
            <a:endParaRPr lang="en-US" sz="620" dirty="0"/>
          </a:p>
        </p:txBody>
      </p:sp>
      <p:sp>
        <p:nvSpPr>
          <p:cNvPr id="27" name="Shape 23"/>
          <p:cNvSpPr/>
          <p:nvPr/>
        </p:nvSpPr>
        <p:spPr>
          <a:xfrm>
            <a:off x="5212080" y="3985321"/>
            <a:ext cx="548640" cy="952439"/>
          </a:xfrm>
          <a:prstGeom prst="rect">
            <a:avLst/>
          </a:prstGeom>
          <a:solidFill>
            <a:srgbClr val="4F83BF"/>
          </a:solidFill>
          <a:ln w="12700">
            <a:solidFill>
              <a:srgbClr val="4F83B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8" name="Text 24"/>
          <p:cNvSpPr/>
          <p:nvPr/>
        </p:nvSpPr>
        <p:spPr>
          <a:xfrm>
            <a:off x="5184648" y="3756721"/>
            <a:ext cx="6035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20" b="1" dirty="0">
                <a:solidFill>
                  <a:srgbClr val="17324D"/>
                </a:solidFill>
              </a:rPr>
              <a:t>17 %</a:t>
            </a:r>
            <a:endParaRPr lang="en-US" sz="620" dirty="0"/>
          </a:p>
        </p:txBody>
      </p:sp>
      <p:sp>
        <p:nvSpPr>
          <p:cNvPr id="29" name="Shape 25"/>
          <p:cNvSpPr/>
          <p:nvPr/>
        </p:nvSpPr>
        <p:spPr>
          <a:xfrm>
            <a:off x="5806440" y="2950037"/>
            <a:ext cx="548640" cy="1987723"/>
          </a:xfrm>
          <a:prstGeom prst="rect">
            <a:avLst/>
          </a:prstGeom>
          <a:solidFill>
            <a:srgbClr val="86A6CC"/>
          </a:solidFill>
          <a:ln w="12700">
            <a:solidFill>
              <a:srgbClr val="86A6CC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0" name="Text 26"/>
          <p:cNvSpPr/>
          <p:nvPr/>
        </p:nvSpPr>
        <p:spPr>
          <a:xfrm>
            <a:off x="5779008" y="2721437"/>
            <a:ext cx="6035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20" b="1" dirty="0">
                <a:solidFill>
                  <a:srgbClr val="17324D"/>
                </a:solidFill>
              </a:rPr>
              <a:t>36 %</a:t>
            </a:r>
            <a:endParaRPr lang="en-US" sz="620" dirty="0"/>
          </a:p>
        </p:txBody>
      </p:sp>
      <p:sp>
        <p:nvSpPr>
          <p:cNvPr id="31" name="Shape 27"/>
          <p:cNvSpPr/>
          <p:nvPr/>
        </p:nvSpPr>
        <p:spPr>
          <a:xfrm>
            <a:off x="6400800" y="3219420"/>
            <a:ext cx="548640" cy="1718340"/>
          </a:xfrm>
          <a:prstGeom prst="rect">
            <a:avLst/>
          </a:prstGeom>
          <a:solidFill>
            <a:srgbClr val="B4C7E7"/>
          </a:solidFill>
          <a:ln w="12700">
            <a:solidFill>
              <a:srgbClr val="B4C7E7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2" name="Text 28"/>
          <p:cNvSpPr/>
          <p:nvPr/>
        </p:nvSpPr>
        <p:spPr>
          <a:xfrm>
            <a:off x="6373368" y="2990820"/>
            <a:ext cx="6035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20" b="1" dirty="0">
                <a:solidFill>
                  <a:srgbClr val="17324D"/>
                </a:solidFill>
              </a:rPr>
              <a:t>31 %</a:t>
            </a:r>
            <a:endParaRPr lang="en-US" sz="620" dirty="0"/>
          </a:p>
        </p:txBody>
      </p:sp>
      <p:sp>
        <p:nvSpPr>
          <p:cNvPr id="33" name="Shape 29"/>
          <p:cNvSpPr/>
          <p:nvPr/>
        </p:nvSpPr>
        <p:spPr>
          <a:xfrm>
            <a:off x="6995160" y="4295851"/>
            <a:ext cx="548640" cy="641909"/>
          </a:xfrm>
          <a:prstGeom prst="rect">
            <a:avLst/>
          </a:prstGeom>
          <a:solidFill>
            <a:srgbClr val="D9E2F3"/>
          </a:solidFill>
          <a:ln w="12700">
            <a:solidFill>
              <a:srgbClr val="D9E2F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4" name="Text 30"/>
          <p:cNvSpPr/>
          <p:nvPr/>
        </p:nvSpPr>
        <p:spPr>
          <a:xfrm>
            <a:off x="6967728" y="4067251"/>
            <a:ext cx="6035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20" b="1" dirty="0">
                <a:solidFill>
                  <a:srgbClr val="17324D"/>
                </a:solidFill>
              </a:rPr>
              <a:t>12 %</a:t>
            </a:r>
            <a:endParaRPr lang="en-US" sz="620" dirty="0"/>
          </a:p>
        </p:txBody>
      </p:sp>
      <p:sp>
        <p:nvSpPr>
          <p:cNvPr id="35" name="Text 31"/>
          <p:cNvSpPr/>
          <p:nvPr/>
        </p:nvSpPr>
        <p:spPr>
          <a:xfrm>
            <a:off x="4480560" y="502920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222222"/>
                </a:solidFill>
              </a:rPr>
              <a:t>PHEV</a:t>
            </a:r>
            <a:endParaRPr lang="en-US" sz="850" dirty="0"/>
          </a:p>
        </p:txBody>
      </p:sp>
      <p:sp>
        <p:nvSpPr>
          <p:cNvPr id="36" name="Shape 32"/>
          <p:cNvSpPr/>
          <p:nvPr/>
        </p:nvSpPr>
        <p:spPr>
          <a:xfrm>
            <a:off x="7909560" y="4937760"/>
            <a:ext cx="548640" cy="0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7" name="Text 33"/>
          <p:cNvSpPr/>
          <p:nvPr/>
        </p:nvSpPr>
        <p:spPr>
          <a:xfrm>
            <a:off x="7882128" y="4709160"/>
            <a:ext cx="6035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20" b="1" dirty="0">
                <a:solidFill>
                  <a:srgbClr val="17324D"/>
                </a:solidFill>
              </a:rPr>
              <a:t>0 %</a:t>
            </a:r>
            <a:endParaRPr lang="en-US" sz="620" dirty="0"/>
          </a:p>
        </p:txBody>
      </p:sp>
      <p:sp>
        <p:nvSpPr>
          <p:cNvPr id="38" name="Shape 34"/>
          <p:cNvSpPr/>
          <p:nvPr/>
        </p:nvSpPr>
        <p:spPr>
          <a:xfrm>
            <a:off x="8503920" y="4391315"/>
            <a:ext cx="548640" cy="546445"/>
          </a:xfrm>
          <a:prstGeom prst="rect">
            <a:avLst/>
          </a:prstGeom>
          <a:solidFill>
            <a:srgbClr val="4F83BF"/>
          </a:solidFill>
          <a:ln w="12700">
            <a:solidFill>
              <a:srgbClr val="4F83B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9" name="Text 35"/>
          <p:cNvSpPr/>
          <p:nvPr/>
        </p:nvSpPr>
        <p:spPr>
          <a:xfrm>
            <a:off x="8476488" y="4162715"/>
            <a:ext cx="6035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20" b="1" dirty="0">
                <a:solidFill>
                  <a:srgbClr val="17324D"/>
                </a:solidFill>
              </a:rPr>
              <a:t>10 %</a:t>
            </a:r>
            <a:endParaRPr lang="en-US" sz="620" dirty="0"/>
          </a:p>
        </p:txBody>
      </p:sp>
      <p:sp>
        <p:nvSpPr>
          <p:cNvPr id="40" name="Shape 36"/>
          <p:cNvSpPr/>
          <p:nvPr/>
        </p:nvSpPr>
        <p:spPr>
          <a:xfrm>
            <a:off x="9098280" y="2933578"/>
            <a:ext cx="548640" cy="2004182"/>
          </a:xfrm>
          <a:prstGeom prst="rect">
            <a:avLst/>
          </a:prstGeom>
          <a:solidFill>
            <a:srgbClr val="86A6CC"/>
          </a:solidFill>
          <a:ln w="12700">
            <a:solidFill>
              <a:srgbClr val="86A6CC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41" name="Text 37"/>
          <p:cNvSpPr/>
          <p:nvPr/>
        </p:nvSpPr>
        <p:spPr>
          <a:xfrm>
            <a:off x="9070848" y="2704978"/>
            <a:ext cx="6035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20" b="1" dirty="0">
                <a:solidFill>
                  <a:srgbClr val="17324D"/>
                </a:solidFill>
              </a:rPr>
              <a:t>37 %</a:t>
            </a:r>
            <a:endParaRPr lang="en-US" sz="620" dirty="0"/>
          </a:p>
        </p:txBody>
      </p:sp>
      <p:sp>
        <p:nvSpPr>
          <p:cNvPr id="42" name="Shape 38"/>
          <p:cNvSpPr/>
          <p:nvPr/>
        </p:nvSpPr>
        <p:spPr>
          <a:xfrm>
            <a:off x="9692640" y="2792029"/>
            <a:ext cx="548640" cy="2145731"/>
          </a:xfrm>
          <a:prstGeom prst="rect">
            <a:avLst/>
          </a:prstGeom>
          <a:solidFill>
            <a:srgbClr val="B4C7E7"/>
          </a:solidFill>
          <a:ln w="12700">
            <a:solidFill>
              <a:srgbClr val="B4C7E7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43" name="Text 39"/>
          <p:cNvSpPr/>
          <p:nvPr/>
        </p:nvSpPr>
        <p:spPr>
          <a:xfrm>
            <a:off x="9665208" y="2563429"/>
            <a:ext cx="6035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20" b="1" dirty="0">
                <a:solidFill>
                  <a:srgbClr val="17324D"/>
                </a:solidFill>
              </a:rPr>
              <a:t>39 %</a:t>
            </a:r>
            <a:endParaRPr lang="en-US" sz="620" dirty="0"/>
          </a:p>
        </p:txBody>
      </p:sp>
      <p:sp>
        <p:nvSpPr>
          <p:cNvPr id="44" name="Shape 40"/>
          <p:cNvSpPr/>
          <p:nvPr/>
        </p:nvSpPr>
        <p:spPr>
          <a:xfrm>
            <a:off x="10287000" y="4148267"/>
            <a:ext cx="548640" cy="789493"/>
          </a:xfrm>
          <a:prstGeom prst="rect">
            <a:avLst/>
          </a:prstGeom>
          <a:solidFill>
            <a:srgbClr val="D9E2F3"/>
          </a:solidFill>
          <a:ln w="12700">
            <a:solidFill>
              <a:srgbClr val="D9E2F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45" name="Text 41"/>
          <p:cNvSpPr/>
          <p:nvPr/>
        </p:nvSpPr>
        <p:spPr>
          <a:xfrm>
            <a:off x="10259568" y="3919667"/>
            <a:ext cx="6035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20" b="1" dirty="0">
                <a:solidFill>
                  <a:srgbClr val="17324D"/>
                </a:solidFill>
              </a:rPr>
              <a:t>14 %</a:t>
            </a:r>
            <a:endParaRPr lang="en-US" sz="620" dirty="0"/>
          </a:p>
        </p:txBody>
      </p:sp>
      <p:sp>
        <p:nvSpPr>
          <p:cNvPr id="46" name="Text 42"/>
          <p:cNvSpPr/>
          <p:nvPr/>
        </p:nvSpPr>
        <p:spPr>
          <a:xfrm>
            <a:off x="7772400" y="502920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222222"/>
                </a:solidFill>
              </a:rPr>
              <a:t>Benzin/Diesel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x_unzip/ppt/media/image2.jpeg"/>
          <p:cNvPicPr>
            <a:picLocks noChangeAspect="1"/>
          </p:cNvPicPr>
          <p:nvPr/>
        </p:nvPicPr>
        <p:blipFill>
          <a:blip r:embed="rId3">
            <a:alphaModFix amt="12000"/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0070AD"/>
          </a:solidFill>
          <a:ln w="12700">
            <a:solidFill>
              <a:srgbClr val="0070AD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4" name="Text 1"/>
          <p:cNvSpPr/>
          <p:nvPr/>
        </p:nvSpPr>
        <p:spPr>
          <a:xfrm>
            <a:off x="685800" y="438912"/>
            <a:ext cx="10149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70A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Gewerbekunden: BEV stabiler, PHEV und Verbrenner unter Druck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685800" y="914400"/>
            <a:ext cx="10332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i="1" dirty="0">
                <a:solidFill>
                  <a:srgbClr val="666666"/>
                </a:solidFill>
              </a:rPr>
              <a:t>Frage 6 – Neufahrzeug-Bestellungen von gewerblichen Kunden nach Motorisierung</a:t>
            </a:r>
            <a:endParaRPr lang="en-US" sz="1250" dirty="0"/>
          </a:p>
        </p:txBody>
      </p:sp>
      <p:pic>
        <p:nvPicPr>
          <p:cNvPr id="6" name="Image 1" descr="/mnt/data/pptx_unzip/ppt/media/image1.png"/>
          <p:cNvPicPr>
            <a:picLocks noChangeAspect="1"/>
          </p:cNvPicPr>
          <p:nvPr/>
        </p:nvPicPr>
        <p:blipFill>
          <a:blip r:embed="rId4">
            <a:alphaModFix amt="90000"/>
          </a:blip>
          <a:stretch>
            <a:fillRect/>
          </a:stretch>
        </p:blipFill>
        <p:spPr>
          <a:xfrm>
            <a:off x="10863072" y="5925312"/>
            <a:ext cx="566928" cy="56692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85800" y="6236208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000000"/>
                </a:solidFill>
              </a:rPr>
              <a:t>n = 264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1658600" y="6428232"/>
            <a:ext cx="20116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0070AD"/>
                </a:solidFill>
              </a:rPr>
              <a:t>8</a:t>
            </a:r>
            <a:endParaRPr lang="en-US" sz="700" dirty="0"/>
          </a:p>
        </p:txBody>
      </p:sp>
      <p:sp>
        <p:nvSpPr>
          <p:cNvPr id="9" name="Text 5"/>
          <p:cNvSpPr/>
          <p:nvPr/>
        </p:nvSpPr>
        <p:spPr>
          <a:xfrm>
            <a:off x="1097280" y="5696712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F4E79"/>
                </a:solidFill>
              </a:rPr>
              <a:t>Besser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2423160" y="5696712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F83BF"/>
                </a:solidFill>
              </a:rPr>
              <a:t>Eher besser</a:t>
            </a:r>
            <a:endParaRPr lang="en-US" sz="900" dirty="0"/>
          </a:p>
        </p:txBody>
      </p:sp>
      <p:sp>
        <p:nvSpPr>
          <p:cNvPr id="11" name="Text 7"/>
          <p:cNvSpPr/>
          <p:nvPr/>
        </p:nvSpPr>
        <p:spPr>
          <a:xfrm>
            <a:off x="3749040" y="5696712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6A6CC"/>
                </a:solidFill>
              </a:rPr>
              <a:t>Gleich</a:t>
            </a:r>
            <a:endParaRPr lang="en-US" sz="900" dirty="0"/>
          </a:p>
        </p:txBody>
      </p:sp>
      <p:sp>
        <p:nvSpPr>
          <p:cNvPr id="12" name="Text 8"/>
          <p:cNvSpPr/>
          <p:nvPr/>
        </p:nvSpPr>
        <p:spPr>
          <a:xfrm>
            <a:off x="5074920" y="5696712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4C7E7"/>
                </a:solidFill>
              </a:rPr>
              <a:t>Eher schlechter</a:t>
            </a:r>
            <a:endParaRPr lang="en-US" sz="900" dirty="0"/>
          </a:p>
        </p:txBody>
      </p:sp>
      <p:sp>
        <p:nvSpPr>
          <p:cNvPr id="13" name="Text 9"/>
          <p:cNvSpPr/>
          <p:nvPr/>
        </p:nvSpPr>
        <p:spPr>
          <a:xfrm>
            <a:off x="6400800" y="5696712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D9E2F3"/>
                </a:solidFill>
              </a:rPr>
              <a:t>Schlechter</a:t>
            </a:r>
            <a:endParaRPr lang="en-US" sz="900" dirty="0"/>
          </a:p>
        </p:txBody>
      </p:sp>
      <p:sp>
        <p:nvSpPr>
          <p:cNvPr id="14" name="Shape 10"/>
          <p:cNvSpPr/>
          <p:nvPr/>
        </p:nvSpPr>
        <p:spPr>
          <a:xfrm>
            <a:off x="1325880" y="4204777"/>
            <a:ext cx="548640" cy="732983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5" name="Text 11"/>
          <p:cNvSpPr/>
          <p:nvPr/>
        </p:nvSpPr>
        <p:spPr>
          <a:xfrm>
            <a:off x="1298448" y="3976177"/>
            <a:ext cx="6035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20" b="1" dirty="0">
                <a:solidFill>
                  <a:srgbClr val="17324D"/>
                </a:solidFill>
              </a:rPr>
              <a:t>13 %</a:t>
            </a:r>
            <a:endParaRPr lang="en-US" sz="620" dirty="0"/>
          </a:p>
        </p:txBody>
      </p:sp>
      <p:sp>
        <p:nvSpPr>
          <p:cNvPr id="16" name="Shape 12"/>
          <p:cNvSpPr/>
          <p:nvPr/>
        </p:nvSpPr>
        <p:spPr>
          <a:xfrm>
            <a:off x="1920240" y="3514039"/>
            <a:ext cx="548640" cy="1423721"/>
          </a:xfrm>
          <a:prstGeom prst="rect">
            <a:avLst/>
          </a:prstGeom>
          <a:solidFill>
            <a:srgbClr val="4F83BF"/>
          </a:solidFill>
          <a:ln w="12700">
            <a:solidFill>
              <a:srgbClr val="4F83B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7" name="Text 13"/>
          <p:cNvSpPr/>
          <p:nvPr/>
        </p:nvSpPr>
        <p:spPr>
          <a:xfrm>
            <a:off x="1892808" y="3285439"/>
            <a:ext cx="6035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20" b="1" dirty="0">
                <a:solidFill>
                  <a:srgbClr val="17324D"/>
                </a:solidFill>
              </a:rPr>
              <a:t>26 %</a:t>
            </a:r>
            <a:endParaRPr lang="en-US" sz="620" dirty="0"/>
          </a:p>
        </p:txBody>
      </p:sp>
      <p:sp>
        <p:nvSpPr>
          <p:cNvPr id="18" name="Shape 14"/>
          <p:cNvSpPr/>
          <p:nvPr/>
        </p:nvSpPr>
        <p:spPr>
          <a:xfrm>
            <a:off x="2514600" y="3074030"/>
            <a:ext cx="548640" cy="1863730"/>
          </a:xfrm>
          <a:prstGeom prst="rect">
            <a:avLst/>
          </a:prstGeom>
          <a:solidFill>
            <a:srgbClr val="86A6CC"/>
          </a:solidFill>
          <a:ln w="12700">
            <a:solidFill>
              <a:srgbClr val="86A6CC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9" name="Text 15"/>
          <p:cNvSpPr/>
          <p:nvPr/>
        </p:nvSpPr>
        <p:spPr>
          <a:xfrm>
            <a:off x="2487168" y="2845430"/>
            <a:ext cx="6035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20" b="1" dirty="0">
                <a:solidFill>
                  <a:srgbClr val="17324D"/>
                </a:solidFill>
              </a:rPr>
              <a:t>34 %</a:t>
            </a:r>
            <a:endParaRPr lang="en-US" sz="620" dirty="0"/>
          </a:p>
        </p:txBody>
      </p:sp>
      <p:sp>
        <p:nvSpPr>
          <p:cNvPr id="20" name="Shape 16"/>
          <p:cNvSpPr/>
          <p:nvPr/>
        </p:nvSpPr>
        <p:spPr>
          <a:xfrm>
            <a:off x="3108960" y="4163080"/>
            <a:ext cx="548640" cy="774680"/>
          </a:xfrm>
          <a:prstGeom prst="rect">
            <a:avLst/>
          </a:prstGeom>
          <a:solidFill>
            <a:srgbClr val="B4C7E7"/>
          </a:solidFill>
          <a:ln w="12700">
            <a:solidFill>
              <a:srgbClr val="B4C7E7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1" name="Text 17"/>
          <p:cNvSpPr/>
          <p:nvPr/>
        </p:nvSpPr>
        <p:spPr>
          <a:xfrm>
            <a:off x="3081528" y="3934480"/>
            <a:ext cx="6035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20" b="1" dirty="0">
                <a:solidFill>
                  <a:srgbClr val="17324D"/>
                </a:solidFill>
              </a:rPr>
              <a:t>14 %</a:t>
            </a:r>
            <a:endParaRPr lang="en-US" sz="620" dirty="0"/>
          </a:p>
        </p:txBody>
      </p:sp>
      <p:sp>
        <p:nvSpPr>
          <p:cNvPr id="22" name="Shape 18"/>
          <p:cNvSpPr/>
          <p:nvPr/>
        </p:nvSpPr>
        <p:spPr>
          <a:xfrm>
            <a:off x="3703320" y="4246474"/>
            <a:ext cx="548640" cy="691286"/>
          </a:xfrm>
          <a:prstGeom prst="rect">
            <a:avLst/>
          </a:prstGeom>
          <a:solidFill>
            <a:srgbClr val="D9E2F3"/>
          </a:solidFill>
          <a:ln w="12700">
            <a:solidFill>
              <a:srgbClr val="D9E2F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3" name="Text 19"/>
          <p:cNvSpPr/>
          <p:nvPr/>
        </p:nvSpPr>
        <p:spPr>
          <a:xfrm>
            <a:off x="3675888" y="4017874"/>
            <a:ext cx="6035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20" b="1" dirty="0">
                <a:solidFill>
                  <a:srgbClr val="17324D"/>
                </a:solidFill>
              </a:rPr>
              <a:t>13 %</a:t>
            </a:r>
            <a:endParaRPr lang="en-US" sz="620" dirty="0"/>
          </a:p>
        </p:txBody>
      </p:sp>
      <p:sp>
        <p:nvSpPr>
          <p:cNvPr id="24" name="Text 20"/>
          <p:cNvSpPr/>
          <p:nvPr/>
        </p:nvSpPr>
        <p:spPr>
          <a:xfrm>
            <a:off x="1188720" y="502920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222222"/>
                </a:solidFill>
              </a:rPr>
              <a:t>BEV</a:t>
            </a:r>
            <a:endParaRPr lang="en-US" sz="850" dirty="0"/>
          </a:p>
        </p:txBody>
      </p:sp>
      <p:sp>
        <p:nvSpPr>
          <p:cNvPr id="25" name="Shape 21"/>
          <p:cNvSpPr/>
          <p:nvPr/>
        </p:nvSpPr>
        <p:spPr>
          <a:xfrm>
            <a:off x="4617720" y="4724339"/>
            <a:ext cx="548640" cy="213421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6" name="Text 22"/>
          <p:cNvSpPr/>
          <p:nvPr/>
        </p:nvSpPr>
        <p:spPr>
          <a:xfrm>
            <a:off x="4590288" y="4495739"/>
            <a:ext cx="6035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20" b="1" dirty="0">
                <a:solidFill>
                  <a:srgbClr val="17324D"/>
                </a:solidFill>
              </a:rPr>
              <a:t>4 %</a:t>
            </a:r>
            <a:endParaRPr lang="en-US" sz="620" dirty="0"/>
          </a:p>
        </p:txBody>
      </p:sp>
      <p:sp>
        <p:nvSpPr>
          <p:cNvPr id="27" name="Shape 23"/>
          <p:cNvSpPr/>
          <p:nvPr/>
        </p:nvSpPr>
        <p:spPr>
          <a:xfrm>
            <a:off x="5212080" y="4276100"/>
            <a:ext cx="548640" cy="661660"/>
          </a:xfrm>
          <a:prstGeom prst="rect">
            <a:avLst/>
          </a:prstGeom>
          <a:solidFill>
            <a:srgbClr val="4F83BF"/>
          </a:solidFill>
          <a:ln w="12700">
            <a:solidFill>
              <a:srgbClr val="4F83B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8" name="Text 24"/>
          <p:cNvSpPr/>
          <p:nvPr/>
        </p:nvSpPr>
        <p:spPr>
          <a:xfrm>
            <a:off x="5184648" y="4047500"/>
            <a:ext cx="6035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20" b="1" dirty="0">
                <a:solidFill>
                  <a:srgbClr val="17324D"/>
                </a:solidFill>
              </a:rPr>
              <a:t>12 %</a:t>
            </a:r>
            <a:endParaRPr lang="en-US" sz="620" dirty="0"/>
          </a:p>
        </p:txBody>
      </p:sp>
      <p:sp>
        <p:nvSpPr>
          <p:cNvPr id="29" name="Shape 25"/>
          <p:cNvSpPr/>
          <p:nvPr/>
        </p:nvSpPr>
        <p:spPr>
          <a:xfrm>
            <a:off x="5806440" y="2824399"/>
            <a:ext cx="548640" cy="2113361"/>
          </a:xfrm>
          <a:prstGeom prst="rect">
            <a:avLst/>
          </a:prstGeom>
          <a:solidFill>
            <a:srgbClr val="86A6CC"/>
          </a:solidFill>
          <a:ln w="12700">
            <a:solidFill>
              <a:srgbClr val="86A6CC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0" name="Text 26"/>
          <p:cNvSpPr/>
          <p:nvPr/>
        </p:nvSpPr>
        <p:spPr>
          <a:xfrm>
            <a:off x="5779008" y="2595799"/>
            <a:ext cx="6035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20" b="1" dirty="0">
                <a:solidFill>
                  <a:srgbClr val="17324D"/>
                </a:solidFill>
              </a:rPr>
              <a:t>39 %</a:t>
            </a:r>
            <a:endParaRPr lang="en-US" sz="620" dirty="0"/>
          </a:p>
        </p:txBody>
      </p:sp>
      <p:sp>
        <p:nvSpPr>
          <p:cNvPr id="31" name="Shape 27"/>
          <p:cNvSpPr/>
          <p:nvPr/>
        </p:nvSpPr>
        <p:spPr>
          <a:xfrm>
            <a:off x="6400800" y="3294035"/>
            <a:ext cx="548640" cy="1643725"/>
          </a:xfrm>
          <a:prstGeom prst="rect">
            <a:avLst/>
          </a:prstGeom>
          <a:solidFill>
            <a:srgbClr val="B4C7E7"/>
          </a:solidFill>
          <a:ln w="12700">
            <a:solidFill>
              <a:srgbClr val="B4C7E7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2" name="Text 28"/>
          <p:cNvSpPr/>
          <p:nvPr/>
        </p:nvSpPr>
        <p:spPr>
          <a:xfrm>
            <a:off x="6373368" y="3065435"/>
            <a:ext cx="6035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20" b="1" dirty="0">
                <a:solidFill>
                  <a:srgbClr val="17324D"/>
                </a:solidFill>
              </a:rPr>
              <a:t>30 %</a:t>
            </a:r>
            <a:endParaRPr lang="en-US" sz="620" dirty="0"/>
          </a:p>
        </p:txBody>
      </p:sp>
      <p:sp>
        <p:nvSpPr>
          <p:cNvPr id="33" name="Shape 29"/>
          <p:cNvSpPr/>
          <p:nvPr/>
        </p:nvSpPr>
        <p:spPr>
          <a:xfrm>
            <a:off x="6995160" y="4084076"/>
            <a:ext cx="548640" cy="853684"/>
          </a:xfrm>
          <a:prstGeom prst="rect">
            <a:avLst/>
          </a:prstGeom>
          <a:solidFill>
            <a:srgbClr val="D9E2F3"/>
          </a:solidFill>
          <a:ln w="12700">
            <a:solidFill>
              <a:srgbClr val="D9E2F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4" name="Text 30"/>
          <p:cNvSpPr/>
          <p:nvPr/>
        </p:nvSpPr>
        <p:spPr>
          <a:xfrm>
            <a:off x="6967728" y="3855476"/>
            <a:ext cx="6035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20" b="1" dirty="0">
                <a:solidFill>
                  <a:srgbClr val="17324D"/>
                </a:solidFill>
              </a:rPr>
              <a:t>16 %</a:t>
            </a:r>
            <a:endParaRPr lang="en-US" sz="620" dirty="0"/>
          </a:p>
        </p:txBody>
      </p:sp>
      <p:sp>
        <p:nvSpPr>
          <p:cNvPr id="35" name="Text 31"/>
          <p:cNvSpPr/>
          <p:nvPr/>
        </p:nvSpPr>
        <p:spPr>
          <a:xfrm>
            <a:off x="4480560" y="502920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222222"/>
                </a:solidFill>
              </a:rPr>
              <a:t>PHEV</a:t>
            </a:r>
            <a:endParaRPr lang="en-US" sz="850" dirty="0"/>
          </a:p>
        </p:txBody>
      </p:sp>
      <p:sp>
        <p:nvSpPr>
          <p:cNvPr id="36" name="Shape 32"/>
          <p:cNvSpPr/>
          <p:nvPr/>
        </p:nvSpPr>
        <p:spPr>
          <a:xfrm>
            <a:off x="7909560" y="4916912"/>
            <a:ext cx="548640" cy="20848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7" name="Text 33"/>
          <p:cNvSpPr/>
          <p:nvPr/>
        </p:nvSpPr>
        <p:spPr>
          <a:xfrm>
            <a:off x="7882128" y="4688312"/>
            <a:ext cx="6035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20" b="1" dirty="0">
                <a:solidFill>
                  <a:srgbClr val="17324D"/>
                </a:solidFill>
              </a:rPr>
              <a:t>0 %</a:t>
            </a:r>
            <a:endParaRPr lang="en-US" sz="620" dirty="0"/>
          </a:p>
        </p:txBody>
      </p:sp>
      <p:sp>
        <p:nvSpPr>
          <p:cNvPr id="38" name="Shape 34"/>
          <p:cNvSpPr/>
          <p:nvPr/>
        </p:nvSpPr>
        <p:spPr>
          <a:xfrm>
            <a:off x="8503920" y="4663440"/>
            <a:ext cx="548640" cy="274320"/>
          </a:xfrm>
          <a:prstGeom prst="rect">
            <a:avLst/>
          </a:prstGeom>
          <a:solidFill>
            <a:srgbClr val="4F83BF"/>
          </a:solidFill>
          <a:ln w="12700">
            <a:solidFill>
              <a:srgbClr val="4F83B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9" name="Text 35"/>
          <p:cNvSpPr/>
          <p:nvPr/>
        </p:nvSpPr>
        <p:spPr>
          <a:xfrm>
            <a:off x="8476488" y="4434840"/>
            <a:ext cx="6035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20" b="1" dirty="0">
                <a:solidFill>
                  <a:srgbClr val="17324D"/>
                </a:solidFill>
              </a:rPr>
              <a:t>5 %</a:t>
            </a:r>
            <a:endParaRPr lang="en-US" sz="620" dirty="0"/>
          </a:p>
        </p:txBody>
      </p:sp>
      <p:sp>
        <p:nvSpPr>
          <p:cNvPr id="40" name="Shape 36"/>
          <p:cNvSpPr/>
          <p:nvPr/>
        </p:nvSpPr>
        <p:spPr>
          <a:xfrm>
            <a:off x="9098280" y="2616464"/>
            <a:ext cx="548640" cy="2321296"/>
          </a:xfrm>
          <a:prstGeom prst="rect">
            <a:avLst/>
          </a:prstGeom>
          <a:solidFill>
            <a:srgbClr val="86A6CC"/>
          </a:solidFill>
          <a:ln w="12700">
            <a:solidFill>
              <a:srgbClr val="86A6CC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41" name="Text 37"/>
          <p:cNvSpPr/>
          <p:nvPr/>
        </p:nvSpPr>
        <p:spPr>
          <a:xfrm>
            <a:off x="9070848" y="2387864"/>
            <a:ext cx="6035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20" b="1" dirty="0">
                <a:solidFill>
                  <a:srgbClr val="17324D"/>
                </a:solidFill>
              </a:rPr>
              <a:t>42 %</a:t>
            </a:r>
            <a:endParaRPr lang="en-US" sz="620" dirty="0"/>
          </a:p>
        </p:txBody>
      </p:sp>
      <p:sp>
        <p:nvSpPr>
          <p:cNvPr id="42" name="Shape 38"/>
          <p:cNvSpPr/>
          <p:nvPr/>
        </p:nvSpPr>
        <p:spPr>
          <a:xfrm>
            <a:off x="9692640" y="3017520"/>
            <a:ext cx="548640" cy="1920240"/>
          </a:xfrm>
          <a:prstGeom prst="rect">
            <a:avLst/>
          </a:prstGeom>
          <a:solidFill>
            <a:srgbClr val="B4C7E7"/>
          </a:solidFill>
          <a:ln w="12700">
            <a:solidFill>
              <a:srgbClr val="B4C7E7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43" name="Text 39"/>
          <p:cNvSpPr/>
          <p:nvPr/>
        </p:nvSpPr>
        <p:spPr>
          <a:xfrm>
            <a:off x="9665208" y="2788920"/>
            <a:ext cx="6035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20" b="1" dirty="0">
                <a:solidFill>
                  <a:srgbClr val="17324D"/>
                </a:solidFill>
              </a:rPr>
              <a:t>35 %</a:t>
            </a:r>
            <a:endParaRPr lang="en-US" sz="620" dirty="0"/>
          </a:p>
        </p:txBody>
      </p:sp>
      <p:sp>
        <p:nvSpPr>
          <p:cNvPr id="44" name="Shape 40"/>
          <p:cNvSpPr/>
          <p:nvPr/>
        </p:nvSpPr>
        <p:spPr>
          <a:xfrm>
            <a:off x="10287000" y="3988064"/>
            <a:ext cx="548640" cy="949696"/>
          </a:xfrm>
          <a:prstGeom prst="rect">
            <a:avLst/>
          </a:prstGeom>
          <a:solidFill>
            <a:srgbClr val="D9E2F3"/>
          </a:solidFill>
          <a:ln w="12700">
            <a:solidFill>
              <a:srgbClr val="D9E2F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45" name="Text 41"/>
          <p:cNvSpPr/>
          <p:nvPr/>
        </p:nvSpPr>
        <p:spPr>
          <a:xfrm>
            <a:off x="10259568" y="3759464"/>
            <a:ext cx="6035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20" b="1" dirty="0">
                <a:solidFill>
                  <a:srgbClr val="17324D"/>
                </a:solidFill>
              </a:rPr>
              <a:t>17 %</a:t>
            </a:r>
            <a:endParaRPr lang="en-US" sz="620" dirty="0"/>
          </a:p>
        </p:txBody>
      </p:sp>
      <p:sp>
        <p:nvSpPr>
          <p:cNvPr id="46" name="Text 42"/>
          <p:cNvSpPr/>
          <p:nvPr/>
        </p:nvSpPr>
        <p:spPr>
          <a:xfrm>
            <a:off x="7772400" y="502920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222222"/>
                </a:solidFill>
              </a:rPr>
              <a:t>Benzin/Diesel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x_unzip/ppt/media/image2.jpeg"/>
          <p:cNvPicPr>
            <a:picLocks noChangeAspect="1"/>
          </p:cNvPicPr>
          <p:nvPr/>
        </p:nvPicPr>
        <p:blipFill>
          <a:blip r:embed="rId3">
            <a:alphaModFix amt="12000"/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0070AD"/>
          </a:solidFill>
          <a:ln w="12700">
            <a:solidFill>
              <a:srgbClr val="0070AD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4" name="Text 1"/>
          <p:cNvSpPr/>
          <p:nvPr/>
        </p:nvSpPr>
        <p:spPr>
          <a:xfrm>
            <a:off x="685800" y="438912"/>
            <a:ext cx="10149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70A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Das Werkstattgeschäft bleibt weitgehend stabil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685800" y="914400"/>
            <a:ext cx="10332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i="1" dirty="0">
                <a:solidFill>
                  <a:srgbClr val="666666"/>
                </a:solidFill>
              </a:rPr>
              <a:t>Frage 7 – Reparatur- und Wartungsaufträge im Vergleich zum Januar 2026</a:t>
            </a:r>
            <a:endParaRPr lang="en-US" sz="1250" dirty="0"/>
          </a:p>
        </p:txBody>
      </p:sp>
      <p:pic>
        <p:nvPicPr>
          <p:cNvPr id="6" name="Image 1" descr="/mnt/data/pptx_unzip/ppt/media/image1.png"/>
          <p:cNvPicPr>
            <a:picLocks noChangeAspect="1"/>
          </p:cNvPicPr>
          <p:nvPr/>
        </p:nvPicPr>
        <p:blipFill>
          <a:blip r:embed="rId4">
            <a:alphaModFix amt="90000"/>
          </a:blip>
          <a:stretch>
            <a:fillRect/>
          </a:stretch>
        </p:blipFill>
        <p:spPr>
          <a:xfrm>
            <a:off x="10863072" y="5925312"/>
            <a:ext cx="566928" cy="56692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85800" y="6236208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000000"/>
                </a:solidFill>
              </a:rPr>
              <a:t>n = 349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1658600" y="6428232"/>
            <a:ext cx="20116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0070AD"/>
                </a:solidFill>
              </a:rPr>
              <a:t>9</a:t>
            </a:r>
            <a:endParaRPr lang="en-US" sz="700" dirty="0"/>
          </a:p>
        </p:txBody>
      </p:sp>
      <p:sp>
        <p:nvSpPr>
          <p:cNvPr id="9" name="Shape 5"/>
          <p:cNvSpPr/>
          <p:nvPr/>
        </p:nvSpPr>
        <p:spPr>
          <a:xfrm>
            <a:off x="1828800" y="4937760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0" name="Shape 6"/>
          <p:cNvSpPr/>
          <p:nvPr/>
        </p:nvSpPr>
        <p:spPr>
          <a:xfrm>
            <a:off x="1828800" y="4315968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1" name="Shape 7"/>
          <p:cNvSpPr/>
          <p:nvPr/>
        </p:nvSpPr>
        <p:spPr>
          <a:xfrm>
            <a:off x="1828800" y="3694176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2" name="Shape 8"/>
          <p:cNvSpPr/>
          <p:nvPr/>
        </p:nvSpPr>
        <p:spPr>
          <a:xfrm>
            <a:off x="1828800" y="3072384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3" name="Shape 9"/>
          <p:cNvSpPr/>
          <p:nvPr/>
        </p:nvSpPr>
        <p:spPr>
          <a:xfrm>
            <a:off x="1828800" y="2450592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Shape 10"/>
          <p:cNvSpPr/>
          <p:nvPr/>
        </p:nvSpPr>
        <p:spPr>
          <a:xfrm>
            <a:off x="1828800" y="1828800"/>
            <a:ext cx="8138160" cy="0"/>
          </a:xfrm>
          <a:prstGeom prst="line">
            <a:avLst/>
          </a:prstGeom>
          <a:noFill/>
          <a:ln w="12700">
            <a:solidFill>
              <a:srgbClr val="D8D8D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5" name="Shape 11"/>
          <p:cNvSpPr/>
          <p:nvPr/>
        </p:nvSpPr>
        <p:spPr>
          <a:xfrm>
            <a:off x="1828800" y="4780758"/>
            <a:ext cx="1444752" cy="157002"/>
          </a:xfrm>
          <a:prstGeom prst="rect">
            <a:avLst/>
          </a:prstGeom>
          <a:solidFill>
            <a:srgbClr val="2A5F95">
              <a:alpha val="95000"/>
            </a:srgbClr>
          </a:solidFill>
          <a:ln w="12700">
            <a:solidFill>
              <a:srgbClr val="2A5F95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6" name="Text 12"/>
          <p:cNvSpPr/>
          <p:nvPr/>
        </p:nvSpPr>
        <p:spPr>
          <a:xfrm>
            <a:off x="1828800" y="4543014"/>
            <a:ext cx="14447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324D"/>
                </a:solidFill>
              </a:rPr>
              <a:t>5 %</a:t>
            </a:r>
            <a:endParaRPr lang="en-US" sz="1000" dirty="0"/>
          </a:p>
        </p:txBody>
      </p:sp>
      <p:sp>
        <p:nvSpPr>
          <p:cNvPr id="17" name="Text 13"/>
          <p:cNvSpPr/>
          <p:nvPr/>
        </p:nvSpPr>
        <p:spPr>
          <a:xfrm>
            <a:off x="1783080" y="5047488"/>
            <a:ext cx="15361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222222"/>
                </a:solidFill>
              </a:rPr>
              <a:t>Besser</a:t>
            </a:r>
            <a:endParaRPr lang="en-US" sz="900" dirty="0"/>
          </a:p>
        </p:txBody>
      </p:sp>
      <p:sp>
        <p:nvSpPr>
          <p:cNvPr id="18" name="Shape 14"/>
          <p:cNvSpPr/>
          <p:nvPr/>
        </p:nvSpPr>
        <p:spPr>
          <a:xfrm>
            <a:off x="3502152" y="4300423"/>
            <a:ext cx="1444752" cy="637337"/>
          </a:xfrm>
          <a:prstGeom prst="rect">
            <a:avLst/>
          </a:prstGeom>
          <a:solidFill>
            <a:srgbClr val="4F83BF">
              <a:alpha val="95000"/>
            </a:srgbClr>
          </a:solidFill>
          <a:ln w="12700">
            <a:solidFill>
              <a:srgbClr val="4F83B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9" name="Text 15"/>
          <p:cNvSpPr/>
          <p:nvPr/>
        </p:nvSpPr>
        <p:spPr>
          <a:xfrm>
            <a:off x="3502152" y="4062679"/>
            <a:ext cx="14447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324D"/>
                </a:solidFill>
              </a:rPr>
              <a:t>21 %</a:t>
            </a:r>
            <a:endParaRPr lang="en-US" sz="1000" dirty="0"/>
          </a:p>
        </p:txBody>
      </p:sp>
      <p:sp>
        <p:nvSpPr>
          <p:cNvPr id="20" name="Text 16"/>
          <p:cNvSpPr/>
          <p:nvPr/>
        </p:nvSpPr>
        <p:spPr>
          <a:xfrm>
            <a:off x="3456432" y="5047488"/>
            <a:ext cx="15361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222222"/>
                </a:solidFill>
              </a:rPr>
              <a:t>Eher besser</a:t>
            </a:r>
            <a:endParaRPr lang="en-US" sz="900" dirty="0"/>
          </a:p>
        </p:txBody>
      </p:sp>
      <p:sp>
        <p:nvSpPr>
          <p:cNvPr id="21" name="Shape 17"/>
          <p:cNvSpPr/>
          <p:nvPr/>
        </p:nvSpPr>
        <p:spPr>
          <a:xfrm>
            <a:off x="5175504" y="3545257"/>
            <a:ext cx="1444752" cy="1392503"/>
          </a:xfrm>
          <a:prstGeom prst="rect">
            <a:avLst/>
          </a:prstGeom>
          <a:solidFill>
            <a:srgbClr val="9FB8D8">
              <a:alpha val="95000"/>
            </a:srgbClr>
          </a:solidFill>
          <a:ln w="12700">
            <a:solidFill>
              <a:srgbClr val="9FB8D8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2" name="Text 18"/>
          <p:cNvSpPr/>
          <p:nvPr/>
        </p:nvSpPr>
        <p:spPr>
          <a:xfrm>
            <a:off x="5175504" y="3307513"/>
            <a:ext cx="14447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324D"/>
                </a:solidFill>
              </a:rPr>
              <a:t>45 %</a:t>
            </a:r>
            <a:endParaRPr lang="en-US" sz="1000" dirty="0"/>
          </a:p>
        </p:txBody>
      </p:sp>
      <p:sp>
        <p:nvSpPr>
          <p:cNvPr id="23" name="Text 19"/>
          <p:cNvSpPr/>
          <p:nvPr/>
        </p:nvSpPr>
        <p:spPr>
          <a:xfrm>
            <a:off x="5129784" y="5047488"/>
            <a:ext cx="15361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222222"/>
                </a:solidFill>
              </a:rPr>
              <a:t>Gleich</a:t>
            </a:r>
            <a:endParaRPr lang="en-US" sz="900" dirty="0"/>
          </a:p>
        </p:txBody>
      </p:sp>
      <p:sp>
        <p:nvSpPr>
          <p:cNvPr id="24" name="Shape 20"/>
          <p:cNvSpPr/>
          <p:nvPr/>
        </p:nvSpPr>
        <p:spPr>
          <a:xfrm>
            <a:off x="6848856" y="4192542"/>
            <a:ext cx="1444752" cy="745218"/>
          </a:xfrm>
          <a:prstGeom prst="rect">
            <a:avLst/>
          </a:prstGeom>
          <a:solidFill>
            <a:srgbClr val="DCE8F5">
              <a:alpha val="95000"/>
            </a:srgbClr>
          </a:solidFill>
          <a:ln w="12700">
            <a:solidFill>
              <a:srgbClr val="DCE8F5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5" name="Text 21"/>
          <p:cNvSpPr/>
          <p:nvPr/>
        </p:nvSpPr>
        <p:spPr>
          <a:xfrm>
            <a:off x="6848856" y="3954798"/>
            <a:ext cx="14447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324D"/>
                </a:solidFill>
              </a:rPr>
              <a:t>24 %</a:t>
            </a:r>
            <a:endParaRPr lang="en-US" sz="1000" dirty="0"/>
          </a:p>
        </p:txBody>
      </p:sp>
      <p:sp>
        <p:nvSpPr>
          <p:cNvPr id="26" name="Text 22"/>
          <p:cNvSpPr/>
          <p:nvPr/>
        </p:nvSpPr>
        <p:spPr>
          <a:xfrm>
            <a:off x="6803136" y="5047488"/>
            <a:ext cx="15361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222222"/>
                </a:solidFill>
              </a:rPr>
              <a:t>Eher schlechter</a:t>
            </a:r>
            <a:endParaRPr lang="en-US" sz="900" dirty="0"/>
          </a:p>
        </p:txBody>
      </p:sp>
      <p:sp>
        <p:nvSpPr>
          <p:cNvPr id="27" name="Shape 23"/>
          <p:cNvSpPr/>
          <p:nvPr/>
        </p:nvSpPr>
        <p:spPr>
          <a:xfrm>
            <a:off x="8522208" y="4761171"/>
            <a:ext cx="1444752" cy="176589"/>
          </a:xfrm>
          <a:prstGeom prst="rect">
            <a:avLst/>
          </a:prstGeom>
          <a:solidFill>
            <a:srgbClr val="D9E2F3">
              <a:alpha val="95000"/>
            </a:srgbClr>
          </a:solidFill>
          <a:ln w="12700">
            <a:solidFill>
              <a:srgbClr val="D9E2F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8" name="Text 24"/>
          <p:cNvSpPr/>
          <p:nvPr/>
        </p:nvSpPr>
        <p:spPr>
          <a:xfrm>
            <a:off x="8522208" y="4523427"/>
            <a:ext cx="14447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324D"/>
                </a:solidFill>
              </a:rPr>
              <a:t>6 %</a:t>
            </a:r>
            <a:endParaRPr lang="en-US" sz="1000" dirty="0"/>
          </a:p>
        </p:txBody>
      </p:sp>
      <p:sp>
        <p:nvSpPr>
          <p:cNvPr id="29" name="Text 25"/>
          <p:cNvSpPr/>
          <p:nvPr/>
        </p:nvSpPr>
        <p:spPr>
          <a:xfrm>
            <a:off x="8476488" y="5047488"/>
            <a:ext cx="15361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222222"/>
                </a:solidFill>
              </a:rPr>
              <a:t>Schlechter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670</Words>
  <Application>Microsoft Office PowerPoint</Application>
  <PresentationFormat>Breitbild</PresentationFormat>
  <Paragraphs>232</Paragraphs>
  <Slides>14</Slides>
  <Notes>13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8" baseType="lpstr">
      <vt:lpstr>Aptos Display</vt:lpstr>
      <vt:lpstr>Arial</vt:lpstr>
      <vt:lpstr>Calibri</vt:lpstr>
      <vt:lpstr>Office Theme</vt:lpstr>
      <vt:lpstr>Halbjahresumfrage Sommer 2026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Deutsches Kraftfahrzeuggewerbe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Halbjahresumfrage Juni 2026 – überarbeitet</dc:title>
  <dc:subject>Halbjahresumfrage Juni 2026</dc:subject>
  <dc:creator>OpenAI</dc:creator>
  <cp:lastModifiedBy>Andreas Cremer</cp:lastModifiedBy>
  <cp:revision>3</cp:revision>
  <dcterms:created xsi:type="dcterms:W3CDTF">2026-08-12T12:36:58Z</dcterms:created>
  <dcterms:modified xsi:type="dcterms:W3CDTF">2026-08-23T18:36:15Z</dcterms:modified>
</cp:coreProperties>
</file>